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6" r:id="rId5"/>
    <p:sldMasterId id="214748373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6858000" cx="12192000"/>
  <p:notesSz cx="6858000" cy="9144000"/>
  <p:embeddedFontLst>
    <p:embeddedFont>
      <p:font typeface="Red Hat Text Medium"/>
      <p:regular r:id="rId51"/>
      <p:bold r:id="rId52"/>
      <p:italic r:id="rId53"/>
      <p:boldItalic r:id="rId54"/>
    </p:embeddedFont>
    <p:embeddedFont>
      <p:font typeface="Montserrat"/>
      <p:regular r:id="rId55"/>
      <p:bold r:id="rId56"/>
      <p:italic r:id="rId57"/>
      <p:boldItalic r:id="rId58"/>
    </p:embeddedFont>
    <p:embeddedFont>
      <p:font typeface="Red Hat Display Medium"/>
      <p:regular r:id="rId59"/>
      <p:bold r:id="rId60"/>
      <p:italic r:id="rId61"/>
      <p:boldItalic r:id="rId62"/>
    </p:embeddedFont>
    <p:embeddedFont>
      <p:font typeface="Red Hat Display"/>
      <p:regular r:id="rId63"/>
      <p:bold r:id="rId64"/>
      <p:italic r:id="rId65"/>
      <p:boldItalic r:id="rId66"/>
    </p:embeddedFont>
    <p:embeddedFont>
      <p:font typeface="Red Hat Text"/>
      <p:regular r:id="rId67"/>
      <p:bold r:id="rId68"/>
      <p:italic r:id="rId69"/>
      <p:boldItalic r:id="rId70"/>
    </p:embeddedFont>
    <p:embeddedFont>
      <p:font typeface="Roboto Mono"/>
      <p:regular r:id="rId71"/>
      <p:bold r:id="rId72"/>
      <p:italic r:id="rId73"/>
      <p:boldItalic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BF618E-258D-4282-B3F2-4A655B4F3E64}">
  <a:tblStyle styleId="{07BF618E-258D-4282-B3F2-4A655B4F3E6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ono-italic.fntdata"/><Relationship Id="rId72" Type="http://schemas.openxmlformats.org/officeDocument/2006/relationships/font" Target="fonts/RobotoMono-bold.fntdata"/><Relationship Id="rId31" Type="http://schemas.openxmlformats.org/officeDocument/2006/relationships/slide" Target="slides/slide24.xml"/><Relationship Id="rId75" Type="http://schemas.openxmlformats.org/officeDocument/2006/relationships/font" Target="fonts/OpenSans-regular.fntdata"/><Relationship Id="rId30" Type="http://schemas.openxmlformats.org/officeDocument/2006/relationships/slide" Target="slides/slide23.xml"/><Relationship Id="rId74" Type="http://schemas.openxmlformats.org/officeDocument/2006/relationships/font" Target="fonts/RobotoMono-boldItalic.fntdata"/><Relationship Id="rId33" Type="http://schemas.openxmlformats.org/officeDocument/2006/relationships/slide" Target="slides/slide26.xml"/><Relationship Id="rId77" Type="http://schemas.openxmlformats.org/officeDocument/2006/relationships/font" Target="fonts/OpenSans-italic.fntdata"/><Relationship Id="rId32" Type="http://schemas.openxmlformats.org/officeDocument/2006/relationships/slide" Target="slides/slide25.xml"/><Relationship Id="rId76" Type="http://schemas.openxmlformats.org/officeDocument/2006/relationships/font" Target="fonts/OpenSans-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OpenSans-boldItalic.fntdata"/><Relationship Id="rId71" Type="http://schemas.openxmlformats.org/officeDocument/2006/relationships/font" Target="fonts/RobotoMono-regular.fntdata"/><Relationship Id="rId70" Type="http://schemas.openxmlformats.org/officeDocument/2006/relationships/font" Target="fonts/RedHatText-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edHatDisplayMedium-boldItalic.fntdata"/><Relationship Id="rId61" Type="http://schemas.openxmlformats.org/officeDocument/2006/relationships/font" Target="fonts/RedHatDisplayMedium-italic.fntdata"/><Relationship Id="rId20" Type="http://schemas.openxmlformats.org/officeDocument/2006/relationships/slide" Target="slides/slide13.xml"/><Relationship Id="rId64" Type="http://schemas.openxmlformats.org/officeDocument/2006/relationships/font" Target="fonts/RedHatDisplay-bold.fntdata"/><Relationship Id="rId63" Type="http://schemas.openxmlformats.org/officeDocument/2006/relationships/font" Target="fonts/RedHatDisplay-regular.fntdata"/><Relationship Id="rId22" Type="http://schemas.openxmlformats.org/officeDocument/2006/relationships/slide" Target="slides/slide15.xml"/><Relationship Id="rId66" Type="http://schemas.openxmlformats.org/officeDocument/2006/relationships/font" Target="fonts/RedHatDisplay-boldItalic.fntdata"/><Relationship Id="rId21" Type="http://schemas.openxmlformats.org/officeDocument/2006/relationships/slide" Target="slides/slide14.xml"/><Relationship Id="rId65" Type="http://schemas.openxmlformats.org/officeDocument/2006/relationships/font" Target="fonts/RedHatDisplay-italic.fntdata"/><Relationship Id="rId24" Type="http://schemas.openxmlformats.org/officeDocument/2006/relationships/slide" Target="slides/slide17.xml"/><Relationship Id="rId68" Type="http://schemas.openxmlformats.org/officeDocument/2006/relationships/font" Target="fonts/RedHatText-bold.fntdata"/><Relationship Id="rId23" Type="http://schemas.openxmlformats.org/officeDocument/2006/relationships/slide" Target="slides/slide16.xml"/><Relationship Id="rId67" Type="http://schemas.openxmlformats.org/officeDocument/2006/relationships/font" Target="fonts/RedHatText-regular.fntdata"/><Relationship Id="rId60" Type="http://schemas.openxmlformats.org/officeDocument/2006/relationships/font" Target="fonts/RedHatDisplayMedium-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edHatText-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edHatTextMedium-regular.fntdata"/><Relationship Id="rId50" Type="http://schemas.openxmlformats.org/officeDocument/2006/relationships/slide" Target="slides/slide43.xml"/><Relationship Id="rId53" Type="http://schemas.openxmlformats.org/officeDocument/2006/relationships/font" Target="fonts/RedHatTextMedium-italic.fntdata"/><Relationship Id="rId52" Type="http://schemas.openxmlformats.org/officeDocument/2006/relationships/font" Target="fonts/RedHatTextMedium-bold.fntdata"/><Relationship Id="rId11" Type="http://schemas.openxmlformats.org/officeDocument/2006/relationships/slide" Target="slides/slide4.xml"/><Relationship Id="rId55" Type="http://schemas.openxmlformats.org/officeDocument/2006/relationships/font" Target="fonts/Montserrat-regular.fntdata"/><Relationship Id="rId10" Type="http://schemas.openxmlformats.org/officeDocument/2006/relationships/slide" Target="slides/slide3.xml"/><Relationship Id="rId54" Type="http://schemas.openxmlformats.org/officeDocument/2006/relationships/font" Target="fonts/RedHatTextMedium-boldItalic.fntdata"/><Relationship Id="rId13" Type="http://schemas.openxmlformats.org/officeDocument/2006/relationships/slide" Target="slides/slide6.xml"/><Relationship Id="rId57" Type="http://schemas.openxmlformats.org/officeDocument/2006/relationships/font" Target="fonts/Montserrat-italic.fntdata"/><Relationship Id="rId12" Type="http://schemas.openxmlformats.org/officeDocument/2006/relationships/slide" Target="slides/slide5.xml"/><Relationship Id="rId56" Type="http://schemas.openxmlformats.org/officeDocument/2006/relationships/font" Target="fonts/Montserrat-bold.fntdata"/><Relationship Id="rId15" Type="http://schemas.openxmlformats.org/officeDocument/2006/relationships/slide" Target="slides/slide8.xml"/><Relationship Id="rId59" Type="http://schemas.openxmlformats.org/officeDocument/2006/relationships/font" Target="fonts/RedHatDisplayMedium-regular.fntdata"/><Relationship Id="rId14" Type="http://schemas.openxmlformats.org/officeDocument/2006/relationships/slide" Target="slides/slide7.xml"/><Relationship Id="rId58" Type="http://schemas.openxmlformats.org/officeDocument/2006/relationships/font" Target="fonts/Montserra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openshift.com/operatorframework/k8s-api-fundamentals/" TargetMode="External"/><Relationship Id="rId3" Type="http://schemas.openxmlformats.org/officeDocument/2006/relationships/hyperlink" Target="http://127.0.0.1:8080/apis/batch/v1"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dc076249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dc076249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cc1562709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cc1562709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Controllers watch for events and watch the API to fill their event pipeline (as opposed to the APIserver or any other component reaching into the controller to trigger work).</a:t>
            </a:r>
            <a:endParaRPr>
              <a:solidFill>
                <a:schemeClr val="dk1"/>
              </a:solidFill>
            </a:endParaRPr>
          </a:p>
          <a:p>
            <a:pPr indent="0" lvl="0" marL="0" rtl="0" algn="l">
              <a:lnSpc>
                <a:spcPct val="175000"/>
              </a:lnSpc>
              <a:spcBef>
                <a:spcPts val="1900"/>
              </a:spcBef>
              <a:spcAft>
                <a:spcPts val="0"/>
              </a:spcAft>
              <a:buClr>
                <a:schemeClr val="dk1"/>
              </a:buClr>
              <a:buSzPts val="1100"/>
              <a:buFont typeface="Arial"/>
              <a:buNone/>
            </a:pPr>
            <a:r>
              <a:rPr b="1" lang="en" sz="1200">
                <a:solidFill>
                  <a:srgbClr val="212121"/>
                </a:solidFill>
                <a:highlight>
                  <a:schemeClr val="lt1"/>
                </a:highlight>
                <a:latin typeface="Montserrat"/>
                <a:ea typeface="Montserrat"/>
                <a:cs typeface="Montserrat"/>
                <a:sym typeface="Montserrat"/>
              </a:rPr>
              <a:t>Events</a:t>
            </a:r>
            <a:br>
              <a:rPr b="1" lang="en" sz="1200">
                <a:solidFill>
                  <a:srgbClr val="212121"/>
                </a:solidFill>
                <a:highlight>
                  <a:schemeClr val="lt1"/>
                </a:highlight>
                <a:latin typeface="Montserrat"/>
                <a:ea typeface="Montserrat"/>
                <a:cs typeface="Montserrat"/>
                <a:sym typeface="Montserrat"/>
              </a:rPr>
            </a:br>
            <a:r>
              <a:rPr lang="en" sz="1200">
                <a:solidFill>
                  <a:srgbClr val="212121"/>
                </a:solidFill>
                <a:highlight>
                  <a:schemeClr val="lt1"/>
                </a:highlight>
                <a:latin typeface="Montserrat"/>
                <a:ea typeface="Montserrat"/>
                <a:cs typeface="Montserrat"/>
                <a:sym typeface="Montserrat"/>
              </a:rPr>
              <a:t>Kubernetes events are objects that show you what is happening inside a cluster, such as what decisions were made by the scheduler or why some pods were evicted from the node. All core components and extensions (operators) may create events through the API Server.</a:t>
            </a:r>
            <a:endParaRPr sz="1200">
              <a:solidFill>
                <a:srgbClr val="212121"/>
              </a:solidFill>
              <a:highlight>
                <a:schemeClr val="lt1"/>
              </a:highlight>
              <a:latin typeface="Montserrat"/>
              <a:ea typeface="Montserrat"/>
              <a:cs typeface="Montserrat"/>
              <a:sym typeface="Montserrat"/>
            </a:endParaRPr>
          </a:p>
          <a:p>
            <a:pPr indent="0" lvl="0" marL="0" rtl="0" algn="l">
              <a:lnSpc>
                <a:spcPct val="175000"/>
              </a:lnSpc>
              <a:spcBef>
                <a:spcPts val="1900"/>
              </a:spcBef>
              <a:spcAft>
                <a:spcPts val="0"/>
              </a:spcAft>
              <a:buNone/>
            </a:pPr>
            <a:r>
              <a:rPr lang="en" sz="1200">
                <a:solidFill>
                  <a:srgbClr val="212121"/>
                </a:solidFill>
                <a:highlight>
                  <a:schemeClr val="lt1"/>
                </a:highlight>
                <a:latin typeface="Montserrat"/>
                <a:ea typeface="Montserrat"/>
                <a:cs typeface="Montserrat"/>
                <a:sym typeface="Montserrat"/>
              </a:rPr>
              <a:t>Slightly different than kubectl get events which are informational... Add update and delete events are generated when resources are modified</a:t>
            </a:r>
            <a:r>
              <a:rPr lang="en" sz="1200">
                <a:solidFill>
                  <a:srgbClr val="212121"/>
                </a:solidFill>
                <a:highlight>
                  <a:schemeClr val="lt1"/>
                </a:highlight>
                <a:latin typeface="Montserrat"/>
                <a:ea typeface="Montserrat"/>
                <a:cs typeface="Montserrat"/>
                <a:sym typeface="Montserrat"/>
              </a:rPr>
              <a:t>.</a:t>
            </a:r>
            <a:endParaRPr sz="1200">
              <a:solidFill>
                <a:srgbClr val="212121"/>
              </a:solidFill>
              <a:highlight>
                <a:schemeClr val="lt1"/>
              </a:highlight>
              <a:latin typeface="Montserrat"/>
              <a:ea typeface="Montserrat"/>
              <a:cs typeface="Montserrat"/>
              <a:sym typeface="Montserrat"/>
            </a:endParaRPr>
          </a:p>
          <a:p>
            <a:pPr indent="0" lvl="0" marL="0" rtl="0" algn="l">
              <a:spcBef>
                <a:spcPts val="1500"/>
              </a:spcBef>
              <a:spcAft>
                <a:spcPts val="0"/>
              </a:spcAft>
              <a:buNone/>
            </a:pPr>
            <a:r>
              <a:rPr lang="en">
                <a:solidFill>
                  <a:schemeClr val="dk1"/>
                </a:solidFill>
              </a:rPr>
              <a:t>How are events generated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kubectl describe -- status events</a:t>
            </a:r>
            <a:endParaRPr>
              <a:solidFill>
                <a:schemeClr val="dk1"/>
              </a:solidFill>
            </a:endParaRPr>
          </a:p>
          <a:p>
            <a:pPr indent="0" lvl="0" marL="0" rtl="0" algn="l">
              <a:spcBef>
                <a:spcPts val="0"/>
              </a:spcBef>
              <a:spcAft>
                <a:spcPts val="0"/>
              </a:spcAft>
              <a:buNone/>
            </a:pPr>
            <a:r>
              <a:rPr lang="en">
                <a:solidFill>
                  <a:schemeClr val="dk1"/>
                </a:solidFill>
              </a:rPr>
              <a:t>-- vs controller events -- add, update, delete</a:t>
            </a:r>
            <a:endParaRPr>
              <a:solidFill>
                <a:schemeClr val="dk1"/>
              </a:solidFill>
            </a:endParaRPr>
          </a:p>
          <a:p>
            <a:pPr indent="0" lvl="0" marL="0" rtl="0" algn="l">
              <a:spcBef>
                <a:spcPts val="0"/>
              </a:spcBef>
              <a:spcAft>
                <a:spcPts val="0"/>
              </a:spcAft>
              <a:buNone/>
            </a:pPr>
            <a:r>
              <a:rPr lang="en">
                <a:solidFill>
                  <a:schemeClr val="dk1"/>
                </a:solidFill>
              </a:rPr>
              <a:t>-- can define custom events</a:t>
            </a:r>
            <a:endParaRPr sz="1200">
              <a:solidFill>
                <a:srgbClr val="212121"/>
              </a:solidFill>
              <a:highlight>
                <a:schemeClr val="lt1"/>
              </a:highlight>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cc1562709b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cc1562709b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to recap here control loops watch for events and compare status and spec, do something to restore or reconcile spec if needed.</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Ex: replicaset controller gets the event via the watch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cc1562709b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cc1562709b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replicaset controller gets the event via the watch</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checks  if the desired number of pods are running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not create or destroy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dc076249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dc076249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cc1562709b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cc1562709b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the next topic is versioning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Specifically versions within the kubernetes api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we extend the kubernetes api to support custom resources and we need to version them appropriately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following conventions are adopted: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Alpha New potentially experimental functionality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Beta working but still changing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Stable prod ready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6f1297f9a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6f1297f9a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things can change without notice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6f1297f9a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6f1297f9a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enabled by default, stable but still changing</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6f1297f9a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6f1297f9a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Key Takeaway: stable will be supported for many versions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cc1562709b_0_2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cc1562709b_0_2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Reading to understand better what the expectations are in the community around this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6f1297f9a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6f1297f9a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 apis are organized in kubernetes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Kinds are like types or classes -- custom resource definitions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 pod type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Resources are instances of Kinds -- custom resources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 Specific pod</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6cb088d7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6cb088d7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 its organised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Versioning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we interact with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Concurrency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Garbage collection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Short </a:t>
            </a:r>
            <a:r>
              <a:rPr lang="en">
                <a:solidFill>
                  <a:schemeClr val="dk1"/>
                </a:solidFill>
              </a:rPr>
              <a:t>Exercise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6f1297f9a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6f1297f9a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we use groups to collect related API types and we call each type a Kind. using versions we afford ourselves the means to change the API over time.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6f1297f9a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6f1297f9a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a resource is the use of a particular kind in an API.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*usually this is a one-to-one relationship but not always.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7e752aa9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7e752aa9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Overview of a manifest file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cc1562709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cc1562709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kind / resource identifiers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cc1562709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cc1562709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desired state, what we want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cc1562709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cc1562709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what we observe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cc1562709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cc1562709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defines lists</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cc1562709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cc1562709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81331836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81331836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81381ad5d1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81381ad5d1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8d8d3eea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8d8d3eea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Advantages of Kubernetes -- declarative way to manage resources, highly available, self healing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Operatives are k8s native applications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Extensions of kubernetes that provide custom functionality for your apps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cc1562709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cc1562709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said we have many controllers all talking to the api. What about conflicts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cc1562709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cc1562709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292929"/>
                </a:solidFill>
                <a:highlight>
                  <a:schemeClr val="lt1"/>
                </a:highlight>
                <a:latin typeface="Georgia"/>
                <a:ea typeface="Georgia"/>
                <a:cs typeface="Georgia"/>
                <a:sym typeface="Georgia"/>
              </a:rPr>
              <a:t>Optimistic concurrency control (AKA optimistic locking) is a method that makes it possible to perform reading or updating a record without the use of the traditional locking mechanism by adding a version number and every time the data is updated, the version number increases. And Every time the client sends an update it has to send the version number. The version number gets checked to see if it has increased between the time of the client reads the data and the time it submits the update. If it did, then the update is rejected. One of the most prevalent errors one encounters when developing an operator is ‘the object has been modified; please apply your changes to the latest version and try again’.</a:t>
            </a:r>
            <a:endParaRPr sz="16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6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sz="1200">
                <a:solidFill>
                  <a:srgbClr val="202124"/>
                </a:solidFill>
                <a:highlight>
                  <a:schemeClr val="lt1"/>
                </a:highlight>
              </a:rPr>
              <a:t>Pessimistic concurrency</a:t>
            </a:r>
            <a:r>
              <a:rPr lang="en" sz="1200">
                <a:solidFill>
                  <a:srgbClr val="202124"/>
                </a:solidFill>
                <a:highlight>
                  <a:schemeClr val="lt1"/>
                </a:highlight>
              </a:rPr>
              <a:t> control (or </a:t>
            </a:r>
            <a:r>
              <a:rPr b="1" lang="en" sz="1200">
                <a:solidFill>
                  <a:srgbClr val="202124"/>
                </a:solidFill>
                <a:highlight>
                  <a:schemeClr val="lt1"/>
                </a:highlight>
              </a:rPr>
              <a:t>pessimistic</a:t>
            </a:r>
            <a:r>
              <a:rPr lang="en" sz="1200">
                <a:solidFill>
                  <a:srgbClr val="202124"/>
                </a:solidFill>
                <a:highlight>
                  <a:schemeClr val="lt1"/>
                </a:highlight>
              </a:rPr>
              <a:t> locking) is called “</a:t>
            </a:r>
            <a:r>
              <a:rPr b="1" lang="en" sz="1200">
                <a:solidFill>
                  <a:srgbClr val="202124"/>
                </a:solidFill>
                <a:highlight>
                  <a:schemeClr val="lt1"/>
                </a:highlight>
              </a:rPr>
              <a:t>pessimistic</a:t>
            </a:r>
            <a:r>
              <a:rPr lang="en" sz="1200">
                <a:solidFill>
                  <a:srgbClr val="202124"/>
                </a:solidFill>
                <a:highlight>
                  <a:schemeClr val="lt1"/>
                </a:highlight>
              </a:rPr>
              <a:t>” because the system assumes the worst — it assumes that two or more users will want to update the same record at the same time, and then prevents that possibility by locking the record, no matter how unlikely conflicts actually are.</a:t>
            </a:r>
            <a:endParaRPr sz="16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cc1562709b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cc1562709b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292929"/>
                </a:solidFill>
                <a:highlight>
                  <a:schemeClr val="lt1"/>
                </a:highlight>
                <a:latin typeface="Georgia"/>
                <a:ea typeface="Georgia"/>
                <a:cs typeface="Georgia"/>
                <a:sym typeface="Georgia"/>
              </a:rPr>
              <a:t>When persisting an object the api server checks if the update was performed on the last version of the object or if the object has changed since the last time it was read. If it has.. Then the update is rejected and the controller has to try again.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cc1562709b_0_2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cc1562709b_0_2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 Away: Reconciliation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Edge based vs level based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When you provide `resourceVersion` to the API server upon update, it reads the value you provided and also the one available currently in etcd. If this number changed before you submitted your update, the update operation will be rejected and you’ll need to re-fetch the state of the resource and try again.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71fa30a0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71fa30a0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8d8bf8a0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8d8bf8a0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 owner can have many child resources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Gc or delete cascade strategy -- foreground deletion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Owner will only be deleted after all the child resources have been deleted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71fa30a0f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71fa30a0f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71fa30a0f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71fa30a0f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71fa30a0f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71fa30a0f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8d8bf8a0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8d8bf8a0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6f1297f9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6f1297f9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Quick refresher of the kubernetes architecture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Top: clients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Left: control plane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Right: data plane or worker plane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Key Takeaway: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K8s is the star of the show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Everything talks to the api server to see what's going on in the cluster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Single source of truth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will see as we progress through the material how everything works “asynchronously”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f546d6ba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f546d6ba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rgbClr val="1155CC"/>
                </a:solidFill>
                <a:latin typeface="Open Sans"/>
                <a:ea typeface="Open Sans"/>
                <a:cs typeface="Open Sans"/>
                <a:sym typeface="Open Sans"/>
                <a:hlinkClick r:id="rId2">
                  <a:extLst>
                    <a:ext uri="{A12FA001-AC4F-418D-AE19-62706E023703}">
                      <ahyp:hlinkClr val="tx"/>
                    </a:ext>
                  </a:extLst>
                </a:hlinkClick>
              </a:rPr>
              <a:t>https://learn.openshift.com/operatorframework/k8s-api-fundamentals/</a:t>
            </a:r>
            <a:r>
              <a:rPr lang="en">
                <a:solidFill>
                  <a:schemeClr val="dk1"/>
                </a:solidFill>
                <a:latin typeface="Open Sans"/>
                <a:ea typeface="Open Sans"/>
                <a:cs typeface="Open Sans"/>
                <a:sym typeface="Open Sans"/>
              </a:rPr>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commands to try</a:t>
            </a:r>
            <a:endParaRPr/>
          </a:p>
          <a:p>
            <a:pPr indent="0" lvl="0" marL="0" rtl="0" algn="l">
              <a:lnSpc>
                <a:spcPct val="140000"/>
              </a:lnSpc>
              <a:spcBef>
                <a:spcPts val="1000"/>
              </a:spcBef>
              <a:spcAft>
                <a:spcPts val="0"/>
              </a:spcAft>
              <a:buClr>
                <a:schemeClr val="dk1"/>
              </a:buClr>
              <a:buSzPts val="1400"/>
              <a:buFont typeface="Arial"/>
              <a:buNone/>
            </a:pPr>
            <a:r>
              <a:rPr lang="en" sz="1600">
                <a:solidFill>
                  <a:schemeClr val="dk1"/>
                </a:solidFill>
                <a:latin typeface="Red Hat Text"/>
                <a:ea typeface="Red Hat Text"/>
                <a:cs typeface="Red Hat Text"/>
                <a:sym typeface="Red Hat Text"/>
              </a:rPr>
              <a:t>oc proxy --port=8080</a:t>
            </a:r>
            <a:endParaRPr sz="1600">
              <a:solidFill>
                <a:schemeClr val="dk1"/>
              </a:solidFill>
              <a:latin typeface="Red Hat Text"/>
              <a:ea typeface="Red Hat Text"/>
              <a:cs typeface="Red Hat Text"/>
              <a:sym typeface="Red Hat Text"/>
            </a:endParaRPr>
          </a:p>
          <a:p>
            <a:pPr indent="0" lvl="0" marL="0" rtl="0" algn="l">
              <a:lnSpc>
                <a:spcPct val="140000"/>
              </a:lnSpc>
              <a:spcBef>
                <a:spcPts val="1000"/>
              </a:spcBef>
              <a:spcAft>
                <a:spcPts val="0"/>
              </a:spcAft>
              <a:buClr>
                <a:schemeClr val="dk1"/>
              </a:buClr>
              <a:buSzPts val="1400"/>
              <a:buFont typeface="Arial"/>
              <a:buNone/>
            </a:pPr>
            <a:r>
              <a:rPr lang="en" sz="1600">
                <a:solidFill>
                  <a:schemeClr val="dk1"/>
                </a:solidFill>
                <a:latin typeface="Red Hat Text"/>
                <a:ea typeface="Red Hat Text"/>
                <a:cs typeface="Red Hat Text"/>
                <a:sym typeface="Red Hat Text"/>
              </a:rPr>
              <a:t>curl </a:t>
            </a:r>
            <a:r>
              <a:rPr lang="en" sz="1600" u="sng">
                <a:solidFill>
                  <a:srgbClr val="EE0000"/>
                </a:solidFill>
                <a:latin typeface="Red Hat Text"/>
                <a:ea typeface="Red Hat Text"/>
                <a:cs typeface="Red Hat Text"/>
                <a:sym typeface="Red Hat Text"/>
                <a:hlinkClick r:id="rId3">
                  <a:extLst>
                    <a:ext uri="{A12FA001-AC4F-418D-AE19-62706E023703}">
                      <ahyp:hlinkClr val="tx"/>
                    </a:ext>
                  </a:extLst>
                </a:hlinkClick>
              </a:rPr>
              <a:t>http://127.0.0.1:8080/apis/batch/v1</a:t>
            </a:r>
            <a:endParaRPr sz="1600">
              <a:solidFill>
                <a:schemeClr val="dk1"/>
              </a:solidFill>
              <a:latin typeface="Red Hat Text"/>
              <a:ea typeface="Red Hat Text"/>
              <a:cs typeface="Red Hat Text"/>
              <a:sym typeface="Red Hat Text"/>
            </a:endParaRPr>
          </a:p>
          <a:p>
            <a:pPr indent="0" lvl="0" marL="0" rtl="0" algn="l">
              <a:lnSpc>
                <a:spcPct val="140000"/>
              </a:lnSpc>
              <a:spcBef>
                <a:spcPts val="1000"/>
              </a:spcBef>
              <a:spcAft>
                <a:spcPts val="0"/>
              </a:spcAft>
              <a:buClr>
                <a:schemeClr val="dk1"/>
              </a:buClr>
              <a:buSzPts val="1400"/>
              <a:buFont typeface="Arial"/>
              <a:buNone/>
            </a:pPr>
            <a:r>
              <a:rPr lang="en" sz="1600">
                <a:solidFill>
                  <a:schemeClr val="dk1"/>
                </a:solidFill>
                <a:latin typeface="Red Hat Text"/>
                <a:ea typeface="Red Hat Text"/>
                <a:cs typeface="Red Hat Text"/>
                <a:sym typeface="Red Hat Text"/>
              </a:rPr>
              <a:t>oc get --raw /apis/batch/v1</a:t>
            </a:r>
            <a:endParaRPr sz="1600">
              <a:solidFill>
                <a:schemeClr val="dk1"/>
              </a:solidFill>
              <a:latin typeface="Red Hat Text"/>
              <a:ea typeface="Red Hat Text"/>
              <a:cs typeface="Red Hat Text"/>
              <a:sym typeface="Red Hat Text"/>
            </a:endParaRPr>
          </a:p>
          <a:p>
            <a:pPr indent="0" lvl="0" marL="0" rtl="0" algn="l">
              <a:lnSpc>
                <a:spcPct val="140000"/>
              </a:lnSpc>
              <a:spcBef>
                <a:spcPts val="1000"/>
              </a:spcBef>
              <a:spcAft>
                <a:spcPts val="0"/>
              </a:spcAft>
              <a:buClr>
                <a:schemeClr val="dk1"/>
              </a:buClr>
              <a:buSzPts val="1400"/>
              <a:buFont typeface="Arial"/>
              <a:buNone/>
            </a:pPr>
            <a:r>
              <a:rPr lang="en" sz="1600">
                <a:solidFill>
                  <a:schemeClr val="dk1"/>
                </a:solidFill>
                <a:latin typeface="Red Hat Text"/>
                <a:ea typeface="Red Hat Text"/>
                <a:cs typeface="Red Hat Text"/>
                <a:sym typeface="Red Hat Text"/>
              </a:rPr>
              <a:t>oc api-resources</a:t>
            </a:r>
            <a:endParaRPr sz="1600">
              <a:solidFill>
                <a:schemeClr val="dk1"/>
              </a:solidFill>
              <a:latin typeface="Red Hat Text"/>
              <a:ea typeface="Red Hat Text"/>
              <a:cs typeface="Red Hat Text"/>
              <a:sym typeface="Red Hat Text"/>
            </a:endParaRPr>
          </a:p>
          <a:p>
            <a:pPr indent="0" lvl="0" marL="0" rtl="0" algn="l">
              <a:lnSpc>
                <a:spcPct val="140000"/>
              </a:lnSpc>
              <a:spcBef>
                <a:spcPts val="1000"/>
              </a:spcBef>
              <a:spcAft>
                <a:spcPts val="0"/>
              </a:spcAft>
              <a:buClr>
                <a:schemeClr val="dk1"/>
              </a:buClr>
              <a:buSzPts val="1400"/>
              <a:buFont typeface="Arial"/>
              <a:buNone/>
            </a:pPr>
            <a:r>
              <a:rPr lang="en" sz="1600">
                <a:solidFill>
                  <a:schemeClr val="dk1"/>
                </a:solidFill>
                <a:latin typeface="Red Hat Text"/>
                <a:ea typeface="Red Hat Text"/>
                <a:cs typeface="Red Hat Text"/>
                <a:sym typeface="Red Hat Text"/>
              </a:rPr>
              <a:t>oc api-versions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82ab6a9a8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82ab6a9a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819be865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819be865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82ab6a9a8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82ab6a9a8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8284a4cd3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8284a4cd3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bit of a brief introduction about the various components of kubernetes for those who may not be familiar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control plane things that typically run on the master nodes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Api server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Backed by etcd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Models and serves resources in the cluster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Validates requests, provides the ability to extend kubernetes with custom resources “kinds”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Kube scheduler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filtering - resource availability, affinity rules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scoring - ranks filtered nodes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Controller manager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Control loops that watch the api for changes and perform actions to achieve the desired state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Cloud controller manager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Enables evolution of cloud specific code independently of core kubernetes functionality</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Etcd is a strongly consistent resilient key value store. A 2n + 1 node cluster can tolerate the failure of n nodes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8284a4cd3c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8284a4cd3c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Data plane consists of things that run on the worker nodes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Kube-proxy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Implements services defined in the cluster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Kubelet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Implements podspecs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Container runtime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run pods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Non kubernetes (in the form of daemon sets)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Networking component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Device plugins that expose special hardware to kubernetes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cc1562709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cc1562709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Various ways to interact with the kubernetes api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Curl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Postman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Bit cumbersome</a:t>
            </a:r>
            <a:endParaRPr>
              <a:solidFill>
                <a:schemeClr val="dk1"/>
              </a:solidFill>
            </a:endParaRPr>
          </a:p>
          <a:p>
            <a:pPr indent="0" lvl="0" marL="9144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Official command line clients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Kubectl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Dashboards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Sdk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 operator sdk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Go-client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cc1562709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cc1562709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Everything is a control loop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Resources (status + spec) in etcd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Controllers watch the status and ensure its conforms to spec.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cc1562709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cc1562709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 distinguishing how previously mentioned components/controllers interact with the api server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Lets take a closer look at how the api works with an example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Key Takeaway: distinguishing how previously mentioned components/controllers interact with the api server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Create resource -- not exactly a command, we interact in a declarative style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actually represents a declaration of an intent to do something or something you want to happen in the cluster.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api server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Admission process -- can be thought of as controlling what's allowed in the cluster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Decodes the request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Authn - who, Authz - what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Conversion, mutation ex default values, schema migration between different resource versions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Validates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Saves it in etcd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Controllers watching the api will do what's necessary to make it so.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3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3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 Id="rId3"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 Id="rId3" Type="http://schemas.openxmlformats.org/officeDocument/2006/relationships/image" Target="../media/image3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3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 Id="rId3" Type="http://schemas.openxmlformats.org/officeDocument/2006/relationships/image" Target="../media/image3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3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4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54.png"/><Relationship Id="rId4" Type="http://schemas.openxmlformats.org/officeDocument/2006/relationships/image" Target="../media/image5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5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1" name="Google Shape;11;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2" name="Google Shape;12;p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3" name="Google Shape;13;p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4" name="Google Shape;14;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5" name="Google Shape;15;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6" name="Google Shape;16;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1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10" name="Google Shape;110;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1" name="Google Shape;111;p1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12" name="Google Shape;112;p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13" name="Google Shape;113;p1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14" name="Google Shape;114;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1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17" name="Google Shape;117;p12"/>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18" name="Google Shape;118;p1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19" name="Google Shape;119;p1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20" name="Google Shape;120;p12"/>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21" name="Google Shape;121;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22" name="Google Shape;122;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13"/>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25" name="Google Shape;125;p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6" name="Google Shape;126;p1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27" name="Google Shape;127;p1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28" name="Google Shape;128;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29" name="Shape 129"/>
        <p:cNvGrpSpPr/>
        <p:nvPr/>
      </p:nvGrpSpPr>
      <p:grpSpPr>
        <a:xfrm>
          <a:off x="0" y="0"/>
          <a:ext cx="0" cy="0"/>
          <a:chOff x="0" y="0"/>
          <a:chExt cx="0" cy="0"/>
        </a:xfrm>
      </p:grpSpPr>
      <p:sp>
        <p:nvSpPr>
          <p:cNvPr id="130" name="Google Shape;130;p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1" name="Google Shape;131;p1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2" name="Google Shape;132;p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3" name="Google Shape;133;p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4" name="Google Shape;134;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5" name="Google Shape;135;p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6" name="Google Shape;136;p1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7" name="Google Shape;137;p1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38" name="Shape 138"/>
        <p:cNvGrpSpPr/>
        <p:nvPr/>
      </p:nvGrpSpPr>
      <p:grpSpPr>
        <a:xfrm>
          <a:off x="0" y="0"/>
          <a:ext cx="0" cy="0"/>
          <a:chOff x="0" y="0"/>
          <a:chExt cx="0" cy="0"/>
        </a:xfrm>
      </p:grpSpPr>
      <p:sp>
        <p:nvSpPr>
          <p:cNvPr id="139" name="Google Shape;139;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40" name="Google Shape;140;p1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41" name="Google Shape;141;p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2" name="Google Shape;142;p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3" name="Google Shape;143;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4" name="Google Shape;144;p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5" name="Google Shape;145;p1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46" name="Google Shape;146;p1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7" name="Google Shape;147;p15"/>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153" name="Google Shape;153;p15"/>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54" name="Google Shape;154;p15"/>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55" name="Shape 155"/>
        <p:cNvGrpSpPr/>
        <p:nvPr/>
      </p:nvGrpSpPr>
      <p:grpSpPr>
        <a:xfrm>
          <a:off x="0" y="0"/>
          <a:ext cx="0" cy="0"/>
          <a:chOff x="0" y="0"/>
          <a:chExt cx="0" cy="0"/>
        </a:xfrm>
      </p:grpSpPr>
      <p:sp>
        <p:nvSpPr>
          <p:cNvPr id="156" name="Google Shape;156;p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7" name="Google Shape;157;p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8" name="Google Shape;158;p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9" name="Google Shape;159;p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0" name="Google Shape;160;p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1" name="Google Shape;161;p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2" name="Google Shape;162;p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3" name="Google Shape;163;p1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4" name="Google Shape;164;p1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69" name="Google Shape;169;p16"/>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70" name="Shape 170"/>
        <p:cNvGrpSpPr/>
        <p:nvPr/>
      </p:nvGrpSpPr>
      <p:grpSpPr>
        <a:xfrm>
          <a:off x="0" y="0"/>
          <a:ext cx="0" cy="0"/>
          <a:chOff x="0" y="0"/>
          <a:chExt cx="0" cy="0"/>
        </a:xfrm>
      </p:grpSpPr>
      <p:sp>
        <p:nvSpPr>
          <p:cNvPr id="171" name="Google Shape;171;p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2" name="Google Shape;172;p17"/>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3" name="Google Shape;173;p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4" name="Google Shape;174;p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5" name="Google Shape;175;p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6" name="Google Shape;176;p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7" name="Google Shape;177;p17"/>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8" name="Google Shape;178;p1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79" name="Google Shape;179;p17"/>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180" name="Google Shape;180;p17"/>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181" name="Google Shape;181;p17"/>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82" name="Google Shape;182;p17"/>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83" name="Shape 183"/>
        <p:cNvGrpSpPr/>
        <p:nvPr/>
      </p:nvGrpSpPr>
      <p:grpSpPr>
        <a:xfrm>
          <a:off x="0" y="0"/>
          <a:ext cx="0" cy="0"/>
          <a:chOff x="0" y="0"/>
          <a:chExt cx="0" cy="0"/>
        </a:xfrm>
      </p:grpSpPr>
      <p:sp>
        <p:nvSpPr>
          <p:cNvPr id="184" name="Google Shape;184;p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85" name="Google Shape;185;p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6" name="Google Shape;186;p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87" name="Google Shape;187;p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8" name="Google Shape;188;p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9" name="Google Shape;189;p1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90" name="Shape 190"/>
        <p:cNvGrpSpPr/>
        <p:nvPr/>
      </p:nvGrpSpPr>
      <p:grpSpPr>
        <a:xfrm>
          <a:off x="0" y="0"/>
          <a:ext cx="0" cy="0"/>
          <a:chOff x="0" y="0"/>
          <a:chExt cx="0" cy="0"/>
        </a:xfrm>
      </p:grpSpPr>
      <p:sp>
        <p:nvSpPr>
          <p:cNvPr id="191" name="Google Shape;191;p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2" name="Google Shape;192;p1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3" name="Google Shape;193;p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4" name="Google Shape;194;p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5" name="Google Shape;195;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6" name="Google Shape;196;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7" name="Google Shape;197;p1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8" name="Google Shape;198;p1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9" name="Google Shape;199;p19"/>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a:lnSpc>
                <a:spcPct val="140000"/>
              </a:lnSpc>
              <a:spcBef>
                <a:spcPts val="1000"/>
              </a:spcBef>
              <a:spcAft>
                <a:spcPts val="0"/>
              </a:spcAft>
              <a:buSzPts val="1400"/>
              <a:buChar char="▸"/>
              <a:defRPr sz="1400"/>
            </a:lvl1pPr>
            <a:lvl2pPr indent="-304800" lvl="1" marL="914400">
              <a:lnSpc>
                <a:spcPct val="140000"/>
              </a:lnSpc>
              <a:spcBef>
                <a:spcPts val="1000"/>
              </a:spcBef>
              <a:spcAft>
                <a:spcPts val="0"/>
              </a:spcAft>
              <a:buSzPts val="1200"/>
              <a:buChar char="･"/>
              <a:defRPr sz="1200"/>
            </a:lvl2pPr>
            <a:lvl3pPr indent="-304800" lvl="2" marL="1371600">
              <a:lnSpc>
                <a:spcPct val="140000"/>
              </a:lnSpc>
              <a:spcBef>
                <a:spcPts val="1000"/>
              </a:spcBef>
              <a:spcAft>
                <a:spcPts val="0"/>
              </a:spcAft>
              <a:buSzPts val="1200"/>
              <a:buChar char="･"/>
              <a:defRPr sz="1200"/>
            </a:lvl3pPr>
            <a:lvl4pPr indent="-304800" lvl="3" marL="1828800">
              <a:lnSpc>
                <a:spcPct val="140000"/>
              </a:lnSpc>
              <a:spcBef>
                <a:spcPts val="1000"/>
              </a:spcBef>
              <a:spcAft>
                <a:spcPts val="0"/>
              </a:spcAft>
              <a:buSzPts val="1200"/>
              <a:buChar char="･"/>
              <a:defRPr sz="1200"/>
            </a:lvl4pPr>
            <a:lvl5pPr indent="-304800" lvl="4" marL="2286000">
              <a:lnSpc>
                <a:spcPct val="140000"/>
              </a:lnSpc>
              <a:spcBef>
                <a:spcPts val="1000"/>
              </a:spcBef>
              <a:spcAft>
                <a:spcPts val="0"/>
              </a:spcAft>
              <a:buSzPts val="1200"/>
              <a:buChar char="･"/>
              <a:defRPr sz="1200"/>
            </a:lvl5pPr>
            <a:lvl6pPr indent="-304800" lvl="5" marL="2743200">
              <a:lnSpc>
                <a:spcPct val="140000"/>
              </a:lnSpc>
              <a:spcBef>
                <a:spcPts val="1000"/>
              </a:spcBef>
              <a:spcAft>
                <a:spcPts val="0"/>
              </a:spcAft>
              <a:buSzPts val="1200"/>
              <a:buChar char="･"/>
              <a:defRPr sz="1200"/>
            </a:lvl6pPr>
            <a:lvl7pPr indent="-304800" lvl="6" marL="3200400">
              <a:lnSpc>
                <a:spcPct val="140000"/>
              </a:lnSpc>
              <a:spcBef>
                <a:spcPts val="1000"/>
              </a:spcBef>
              <a:spcAft>
                <a:spcPts val="0"/>
              </a:spcAft>
              <a:buSzPts val="1200"/>
              <a:buChar char="･"/>
              <a:defRPr sz="1200"/>
            </a:lvl7pPr>
            <a:lvl8pPr indent="-304800" lvl="7" marL="3657600">
              <a:lnSpc>
                <a:spcPct val="140000"/>
              </a:lnSpc>
              <a:spcBef>
                <a:spcPts val="1000"/>
              </a:spcBef>
              <a:spcAft>
                <a:spcPts val="0"/>
              </a:spcAft>
              <a:buSzPts val="1200"/>
              <a:buChar char="･"/>
              <a:defRPr sz="1200"/>
            </a:lvl8pPr>
            <a:lvl9pPr indent="-304800" lvl="8" marL="411480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00" name="Shape 200"/>
        <p:cNvGrpSpPr/>
        <p:nvPr/>
      </p:nvGrpSpPr>
      <p:grpSpPr>
        <a:xfrm>
          <a:off x="0" y="0"/>
          <a:ext cx="0" cy="0"/>
          <a:chOff x="0" y="0"/>
          <a:chExt cx="0" cy="0"/>
        </a:xfrm>
      </p:grpSpPr>
      <p:sp>
        <p:nvSpPr>
          <p:cNvPr id="201" name="Google Shape;201;p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2" name="Google Shape;202;p2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3" name="Google Shape;203;p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4" name="Google Shape;204;p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5" name="Google Shape;205;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6" name="Google Shape;206;p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7" name="Google Shape;207;p2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8" name="Google Shape;208;p20"/>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0" name="Google Shape;20;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1" name="Google Shape;21;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2" name="Google Shape;22;p3"/>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3" name="Google Shape;23;p3"/>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4" name="Google Shape;24;p3"/>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5" name="Google Shape;25;p3"/>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26" name="Google Shape;26;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7" name="Google Shape;27;p3"/>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8" name="Google Shape;28;p3"/>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9" name="Google Shape;29;p3"/>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30" name="Google Shape;30;p3"/>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1" name="Google Shape;31;p3"/>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32" name="Google Shape;32;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09" name="Shape 209"/>
        <p:cNvGrpSpPr/>
        <p:nvPr/>
      </p:nvGrpSpPr>
      <p:grpSpPr>
        <a:xfrm>
          <a:off x="0" y="0"/>
          <a:ext cx="0" cy="0"/>
          <a:chOff x="0" y="0"/>
          <a:chExt cx="0" cy="0"/>
        </a:xfrm>
      </p:grpSpPr>
      <p:sp>
        <p:nvSpPr>
          <p:cNvPr id="210" name="Google Shape;210;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11" name="Google Shape;211;p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2" name="Google Shape;212;p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13" name="Google Shape;213;p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4" name="Google Shape;214;p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5" name="Google Shape;215;p2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6" name="Google Shape;216;p21"/>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17" name="Shape 217"/>
        <p:cNvGrpSpPr/>
        <p:nvPr/>
      </p:nvGrpSpPr>
      <p:grpSpPr>
        <a:xfrm>
          <a:off x="0" y="0"/>
          <a:ext cx="0" cy="0"/>
          <a:chOff x="0" y="0"/>
          <a:chExt cx="0" cy="0"/>
        </a:xfrm>
      </p:grpSpPr>
      <p:sp>
        <p:nvSpPr>
          <p:cNvPr id="218" name="Google Shape;218;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19" name="Google Shape;219;p2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20" name="Google Shape;220;p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1" name="Google Shape;221;p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2" name="Google Shape;222;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3" name="Google Shape;223;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4" name="Google Shape;224;p2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25" name="Google Shape;225;p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26" name="Google Shape;226;p22"/>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227" name="Google Shape;227;p22"/>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28" name="Shape 228"/>
        <p:cNvGrpSpPr/>
        <p:nvPr/>
      </p:nvGrpSpPr>
      <p:grpSpPr>
        <a:xfrm>
          <a:off x="0" y="0"/>
          <a:ext cx="0" cy="0"/>
          <a:chOff x="0" y="0"/>
          <a:chExt cx="0" cy="0"/>
        </a:xfrm>
      </p:grpSpPr>
      <p:sp>
        <p:nvSpPr>
          <p:cNvPr id="229" name="Google Shape;229;p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0" name="Google Shape;230;p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1" name="Google Shape;231;p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2" name="Google Shape;232;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3" name="Google Shape;233;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4" name="Google Shape;234;p2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5" name="Google Shape;235;p23"/>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36" name="Google Shape;236;p23"/>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37" name="Google Shape;237;p23"/>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238" name="Google Shape;238;p23"/>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39" name="Shape 239"/>
        <p:cNvGrpSpPr/>
        <p:nvPr/>
      </p:nvGrpSpPr>
      <p:grpSpPr>
        <a:xfrm>
          <a:off x="0" y="0"/>
          <a:ext cx="0" cy="0"/>
          <a:chOff x="0" y="0"/>
          <a:chExt cx="0" cy="0"/>
        </a:xfrm>
      </p:grpSpPr>
      <p:sp>
        <p:nvSpPr>
          <p:cNvPr id="240" name="Google Shape;240;p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1" name="Google Shape;241;p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2" name="Google Shape;242;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3" name="Google Shape;243;p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4" name="Google Shape;244;p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5" name="Google Shape;245;p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6" name="Google Shape;246;p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7" name="Google Shape;247;p2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8" name="Google Shape;248;p24"/>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49" name="Google Shape;249;p24"/>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50" name="Google Shape;250;p24"/>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51" name="Google Shape;251;p24"/>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52" name="Google Shape;252;p24"/>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53" name="Google Shape;253;p24"/>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54" name="Shape 254"/>
        <p:cNvGrpSpPr/>
        <p:nvPr/>
      </p:nvGrpSpPr>
      <p:grpSpPr>
        <a:xfrm>
          <a:off x="0" y="0"/>
          <a:ext cx="0" cy="0"/>
          <a:chOff x="0" y="0"/>
          <a:chExt cx="0" cy="0"/>
        </a:xfrm>
      </p:grpSpPr>
      <p:sp>
        <p:nvSpPr>
          <p:cNvPr id="255" name="Google Shape;255;p25"/>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6" name="Google Shape;256;p25"/>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7" name="Google Shape;257;p25"/>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8" name="Google Shape;258;p2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9" name="Google Shape;259;p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0" name="Google Shape;260;p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1" name="Google Shape;261;p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2" name="Google Shape;262;p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3" name="Google Shape;263;p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4" name="Google Shape;264;p25"/>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5" name="Google Shape;265;p25"/>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66" name="Google Shape;266;p25"/>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267" name="Google Shape;267;p25"/>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268" name="Google Shape;268;p25"/>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69" name="Google Shape;269;p25"/>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0" name="Google Shape;270;p25"/>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1" name="Google Shape;271;p25"/>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2" name="Google Shape;272;p25"/>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3" name="Google Shape;273;p25"/>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74" name="Shape 274"/>
        <p:cNvGrpSpPr/>
        <p:nvPr/>
      </p:nvGrpSpPr>
      <p:grpSpPr>
        <a:xfrm>
          <a:off x="0" y="0"/>
          <a:ext cx="0" cy="0"/>
          <a:chOff x="0" y="0"/>
          <a:chExt cx="0" cy="0"/>
        </a:xfrm>
      </p:grpSpPr>
      <p:sp>
        <p:nvSpPr>
          <p:cNvPr id="275" name="Google Shape;275;p26"/>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276" name="Google Shape;276;p26"/>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77" name="Google Shape;277;p2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78" name="Google Shape;278;p2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79" name="Google Shape;279;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0" name="Google Shape;280;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1" name="Google Shape;281;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2" name="Google Shape;282;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3" name="Google Shape;283;p26"/>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84" name="Google Shape;284;p26"/>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5" name="Google Shape;285;p26"/>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86" name="Google Shape;286;p26"/>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287" name="Google Shape;287;p26"/>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88" name="Google Shape;288;p26"/>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89" name="Google Shape;289;p26"/>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0" name="Google Shape;290;p26"/>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91" name="Shape 291"/>
        <p:cNvGrpSpPr/>
        <p:nvPr/>
      </p:nvGrpSpPr>
      <p:grpSpPr>
        <a:xfrm>
          <a:off x="0" y="0"/>
          <a:ext cx="0" cy="0"/>
          <a:chOff x="0" y="0"/>
          <a:chExt cx="0" cy="0"/>
        </a:xfrm>
      </p:grpSpPr>
      <p:sp>
        <p:nvSpPr>
          <p:cNvPr id="292" name="Google Shape;292;p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3" name="Google Shape;293;p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4" name="Google Shape;294;p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5" name="Google Shape;295;p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7" name="Google Shape;297;p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8" name="Google Shape;298;p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99" name="Google Shape;299;p2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00" name="Google Shape;300;p27"/>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01" name="Google Shape;301;p27"/>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02" name="Google Shape;302;p27"/>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03" name="Google Shape;303;p27"/>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04" name="Google Shape;304;p27"/>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05" name="Google Shape;305;p27"/>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06" name="Shape 306"/>
        <p:cNvGrpSpPr/>
        <p:nvPr/>
      </p:nvGrpSpPr>
      <p:grpSpPr>
        <a:xfrm>
          <a:off x="0" y="0"/>
          <a:ext cx="0" cy="0"/>
          <a:chOff x="0" y="0"/>
          <a:chExt cx="0" cy="0"/>
        </a:xfrm>
      </p:grpSpPr>
      <p:sp>
        <p:nvSpPr>
          <p:cNvPr id="307" name="Google Shape;307;p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8" name="Google Shape;308;p2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9" name="Google Shape;309;p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0" name="Google Shape;310;p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1" name="Google Shape;311;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2" name="Google Shape;312;p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3" name="Google Shape;313;p2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4" name="Google Shape;314;p2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5" name="Google Shape;315;p28"/>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16" name="Google Shape;316;p28"/>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7" name="Google Shape;317;p28"/>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8" name="Google Shape;318;p28"/>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9" name="Google Shape;319;p28"/>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20" name="Google Shape;320;p28"/>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21" name="Google Shape;321;p28"/>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22" name="Shape 322"/>
        <p:cNvGrpSpPr/>
        <p:nvPr/>
      </p:nvGrpSpPr>
      <p:grpSpPr>
        <a:xfrm>
          <a:off x="0" y="0"/>
          <a:ext cx="0" cy="0"/>
          <a:chOff x="0" y="0"/>
          <a:chExt cx="0" cy="0"/>
        </a:xfrm>
      </p:grpSpPr>
      <p:sp>
        <p:nvSpPr>
          <p:cNvPr id="323" name="Google Shape;323;p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4" name="Google Shape;324;p2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5" name="Google Shape;325;p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6" name="Google Shape;326;p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7" name="Google Shape;327;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8" name="Google Shape;328;p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9" name="Google Shape;329;p2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0" name="Google Shape;330;p2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1" name="Google Shape;331;p29"/>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32" name="Google Shape;332;p29"/>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333" name="Google Shape;333;p29"/>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34" name="Google Shape;334;p29"/>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335" name="Google Shape;335;p29"/>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35" name="Shape 535"/>
        <p:cNvGrpSpPr/>
        <p:nvPr/>
      </p:nvGrpSpPr>
      <p:grpSpPr>
        <a:xfrm>
          <a:off x="0" y="0"/>
          <a:ext cx="0" cy="0"/>
          <a:chOff x="0" y="0"/>
          <a:chExt cx="0" cy="0"/>
        </a:xfrm>
      </p:grpSpPr>
      <p:sp>
        <p:nvSpPr>
          <p:cNvPr id="536" name="Google Shape;536;p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37" name="Google Shape;537;p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38" name="Google Shape;538;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39" name="Google Shape;539;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40" name="Google Shape;540;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1" name="Google Shape;541;p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2" name="Google Shape;542;p3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43" name="Google Shape;543;p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44" name="Google Shape;544;p30"/>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545" name="Google Shape;545;p30"/>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546" name="Google Shape;546;p30"/>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47" name="Google Shape;547;p30"/>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48" name="Google Shape;548;p30"/>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49" name="Google Shape;549;p30"/>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50" name="Google Shape;550;p30"/>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51" name="Google Shape;551;p30"/>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552" name="Google Shape;552;p30"/>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553" name="Google Shape;553;p30"/>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554" name="Google Shape;554;p30"/>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6" name="Google Shape;36;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37" name="Google Shape;37;p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8" name="Google Shape;38;p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39" name="Google Shape;39;p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0" name="Google Shape;40;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 name="Google Shape;41;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555" name="Shape 555"/>
        <p:cNvGrpSpPr/>
        <p:nvPr/>
      </p:nvGrpSpPr>
      <p:grpSpPr>
        <a:xfrm>
          <a:off x="0" y="0"/>
          <a:ext cx="0" cy="0"/>
          <a:chOff x="0" y="0"/>
          <a:chExt cx="0" cy="0"/>
        </a:xfrm>
      </p:grpSpPr>
      <p:sp>
        <p:nvSpPr>
          <p:cNvPr id="556" name="Google Shape;556;p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57" name="Google Shape;557;p3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58" name="Google Shape;558;p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9" name="Google Shape;559;p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0" name="Google Shape;560;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1" name="Google Shape;561;p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2" name="Google Shape;562;p3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63" name="Google Shape;563;p3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64" name="Google Shape;564;p31"/>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565" name="Google Shape;565;p31"/>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66" name="Google Shape;566;p31"/>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567" name="Google Shape;567;p31"/>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68" name="Google Shape;568;p31"/>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569" name="Google Shape;569;p31"/>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570" name="Google Shape;570;p31"/>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571" name="Shape 571"/>
        <p:cNvGrpSpPr/>
        <p:nvPr/>
      </p:nvGrpSpPr>
      <p:grpSpPr>
        <a:xfrm>
          <a:off x="0" y="0"/>
          <a:ext cx="0" cy="0"/>
          <a:chOff x="0" y="0"/>
          <a:chExt cx="0" cy="0"/>
        </a:xfrm>
      </p:grpSpPr>
      <p:sp>
        <p:nvSpPr>
          <p:cNvPr id="572" name="Google Shape;572;p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73" name="Google Shape;573;p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4" name="Google Shape;574;p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5" name="Google Shape;575;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6" name="Google Shape;576;p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7" name="Google Shape;577;p3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78" name="Google Shape;578;p32"/>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579" name="Google Shape;579;p32"/>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580" name="Google Shape;580;p32"/>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581" name="Shape 581"/>
        <p:cNvGrpSpPr/>
        <p:nvPr/>
      </p:nvGrpSpPr>
      <p:grpSpPr>
        <a:xfrm>
          <a:off x="0" y="0"/>
          <a:ext cx="0" cy="0"/>
          <a:chOff x="0" y="0"/>
          <a:chExt cx="0" cy="0"/>
        </a:xfrm>
      </p:grpSpPr>
      <p:sp>
        <p:nvSpPr>
          <p:cNvPr id="582" name="Google Shape;582;p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83" name="Google Shape;583;p3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84" name="Google Shape;584;p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85" name="Google Shape;585;p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86" name="Google Shape;586;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7" name="Google Shape;587;p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88" name="Google Shape;588;p3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89" name="Google Shape;589;p3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90" name="Google Shape;590;p33"/>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1" name="Google Shape;591;p33"/>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92" name="Google Shape;592;p33"/>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3" name="Google Shape;593;p33"/>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94" name="Google Shape;594;p33"/>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5" name="Google Shape;595;p33"/>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96" name="Google Shape;596;p33"/>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7" name="Google Shape;597;p33"/>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598" name="Shape 598"/>
        <p:cNvGrpSpPr/>
        <p:nvPr/>
      </p:nvGrpSpPr>
      <p:grpSpPr>
        <a:xfrm>
          <a:off x="0" y="0"/>
          <a:ext cx="0" cy="0"/>
          <a:chOff x="0" y="0"/>
          <a:chExt cx="0" cy="0"/>
        </a:xfrm>
      </p:grpSpPr>
      <p:sp>
        <p:nvSpPr>
          <p:cNvPr id="599" name="Google Shape;599;p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00" name="Google Shape;600;p3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01" name="Google Shape;601;p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2" name="Google Shape;602;p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3" name="Google Shape;603;p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4" name="Google Shape;604;p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5" name="Google Shape;605;p3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06" name="Google Shape;606;p3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07" name="Google Shape;607;p34"/>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08" name="Google Shape;608;p34"/>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09" name="Google Shape;609;p34"/>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610" name="Google Shape;610;p34"/>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1" name="Google Shape;611;p34"/>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12" name="Google Shape;612;p34"/>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3" name="Google Shape;613;p34"/>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14" name="Google Shape;614;p34"/>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5" name="Google Shape;615;p34"/>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16" name="Google Shape;616;p34"/>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7" name="Google Shape;617;p34"/>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618" name="Shape 618"/>
        <p:cNvGrpSpPr/>
        <p:nvPr/>
      </p:nvGrpSpPr>
      <p:grpSpPr>
        <a:xfrm>
          <a:off x="0" y="0"/>
          <a:ext cx="0" cy="0"/>
          <a:chOff x="0" y="0"/>
          <a:chExt cx="0" cy="0"/>
        </a:xfrm>
      </p:grpSpPr>
      <p:sp>
        <p:nvSpPr>
          <p:cNvPr id="619" name="Google Shape;619;p35"/>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620" name="Google Shape;620;p35"/>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621" name="Google Shape;621;p3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22" name="Google Shape;622;p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23" name="Google Shape;623;p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24" name="Google Shape;624;p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5" name="Google Shape;625;p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26" name="Google Shape;626;p3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27" name="Google Shape;627;p35"/>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28" name="Google Shape;628;p35"/>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29" name="Google Shape;629;p35"/>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30" name="Google Shape;630;p35"/>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31" name="Google Shape;631;p35"/>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32" name="Google Shape;632;p35"/>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633" name="Shape 633"/>
        <p:cNvGrpSpPr/>
        <p:nvPr/>
      </p:nvGrpSpPr>
      <p:grpSpPr>
        <a:xfrm>
          <a:off x="0" y="0"/>
          <a:ext cx="0" cy="0"/>
          <a:chOff x="0" y="0"/>
          <a:chExt cx="0" cy="0"/>
        </a:xfrm>
      </p:grpSpPr>
      <p:sp>
        <p:nvSpPr>
          <p:cNvPr id="634" name="Google Shape;634;p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35" name="Google Shape;635;p3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36" name="Google Shape;636;p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37" name="Google Shape;637;p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38" name="Google Shape;638;p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39" name="Google Shape;639;p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40" name="Google Shape;640;p3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41" name="Google Shape;641;p3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42" name="Google Shape;642;p36"/>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643" name="Google Shape;643;p36"/>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644" name="Google Shape;644;p36"/>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45" name="Google Shape;645;p36"/>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6" name="Google Shape;646;p36"/>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47" name="Google Shape;647;p36"/>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8" name="Google Shape;648;p36"/>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49" name="Google Shape;649;p36"/>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650" name="Shape 650"/>
        <p:cNvGrpSpPr/>
        <p:nvPr/>
      </p:nvGrpSpPr>
      <p:grpSpPr>
        <a:xfrm>
          <a:off x="0" y="0"/>
          <a:ext cx="0" cy="0"/>
          <a:chOff x="0" y="0"/>
          <a:chExt cx="0" cy="0"/>
        </a:xfrm>
      </p:grpSpPr>
      <p:sp>
        <p:nvSpPr>
          <p:cNvPr id="651" name="Google Shape;651;p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52" name="Google Shape;652;p3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53" name="Google Shape;653;p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54" name="Google Shape;654;p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55" name="Google Shape;655;p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6" name="Google Shape;656;p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57" name="Google Shape;657;p3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58" name="Google Shape;658;p3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59" name="Google Shape;659;p37"/>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660" name="Shape 660"/>
        <p:cNvGrpSpPr/>
        <p:nvPr/>
      </p:nvGrpSpPr>
      <p:grpSpPr>
        <a:xfrm>
          <a:off x="0" y="0"/>
          <a:ext cx="0" cy="0"/>
          <a:chOff x="0" y="0"/>
          <a:chExt cx="0" cy="0"/>
        </a:xfrm>
      </p:grpSpPr>
      <p:sp>
        <p:nvSpPr>
          <p:cNvPr id="661" name="Google Shape;661;p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62" name="Google Shape;662;p3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63" name="Google Shape;663;p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64" name="Google Shape;664;p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65" name="Google Shape;665;p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6" name="Google Shape;666;p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67" name="Google Shape;667;p3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68" name="Google Shape;668;p38"/>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69" name="Google Shape;669;p38"/>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670" name="Shape 670"/>
        <p:cNvGrpSpPr/>
        <p:nvPr/>
      </p:nvGrpSpPr>
      <p:grpSpPr>
        <a:xfrm>
          <a:off x="0" y="0"/>
          <a:ext cx="0" cy="0"/>
          <a:chOff x="0" y="0"/>
          <a:chExt cx="0" cy="0"/>
        </a:xfrm>
      </p:grpSpPr>
      <p:sp>
        <p:nvSpPr>
          <p:cNvPr id="671" name="Google Shape;671;p39"/>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672" name="Google Shape;672;p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73" name="Google Shape;673;p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74" name="Google Shape;674;p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75" name="Google Shape;675;p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76" name="Google Shape;676;p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77" name="Google Shape;677;p3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678" name="Shape 678"/>
        <p:cNvGrpSpPr/>
        <p:nvPr/>
      </p:nvGrpSpPr>
      <p:grpSpPr>
        <a:xfrm>
          <a:off x="0" y="0"/>
          <a:ext cx="0" cy="0"/>
          <a:chOff x="0" y="0"/>
          <a:chExt cx="0" cy="0"/>
        </a:xfrm>
      </p:grpSpPr>
      <p:sp>
        <p:nvSpPr>
          <p:cNvPr id="679" name="Google Shape;679;p40"/>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680" name="Google Shape;680;p4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81" name="Google Shape;681;p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682" name="Google Shape;682;p4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683" name="Google Shape;683;p4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684" name="Google Shape;684;p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85" name="Google Shape;685;p4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686" name="Google Shape;686;p40"/>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687" name="Google Shape;687;p40"/>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688" name="Google Shape;688;p40"/>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45" name="Google Shape;45;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46" name="Google Shape;46;p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7" name="Google Shape;47;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48" name="Google Shape;48;p5"/>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49" name="Google Shape;49;p5"/>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50" name="Google Shape;50;p5"/>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51" name="Google Shape;51;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2" name="Google Shape;52;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3" name="Google Shape;53;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 name="Google Shape;54;p5"/>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55" name="Google Shape;55;p5"/>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56" name="Google Shape;56;p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57" name="Google Shape;57;p5"/>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689" name="Shape 689"/>
        <p:cNvGrpSpPr/>
        <p:nvPr/>
      </p:nvGrpSpPr>
      <p:grpSpPr>
        <a:xfrm>
          <a:off x="0" y="0"/>
          <a:ext cx="0" cy="0"/>
          <a:chOff x="0" y="0"/>
          <a:chExt cx="0" cy="0"/>
        </a:xfrm>
      </p:grpSpPr>
      <p:sp>
        <p:nvSpPr>
          <p:cNvPr id="690" name="Google Shape;690;p41"/>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691" name="Google Shape;691;p4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92" name="Google Shape;692;p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693" name="Google Shape;693;p4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694" name="Google Shape;694;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95" name="Google Shape;695;p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96" name="Google Shape;696;p4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97" name="Google Shape;697;p41"/>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698" name="Google Shape;698;p41"/>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699" name="Google Shape;699;p41"/>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705" name="Shape 705"/>
        <p:cNvGrpSpPr/>
        <p:nvPr/>
      </p:nvGrpSpPr>
      <p:grpSpPr>
        <a:xfrm>
          <a:off x="0" y="0"/>
          <a:ext cx="0" cy="0"/>
          <a:chOff x="0" y="0"/>
          <a:chExt cx="0" cy="0"/>
        </a:xfrm>
      </p:grpSpPr>
      <p:sp>
        <p:nvSpPr>
          <p:cNvPr id="706" name="Google Shape;706;p4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08" name="Google Shape;708;p43"/>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709" name="Google Shape;709;p43"/>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710" name="Google Shape;710;p43"/>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711" name="Google Shape;711;p4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12" name="Google Shape;712;p4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13" name="Google Shape;713;p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714" name="Shape 714"/>
        <p:cNvGrpSpPr/>
        <p:nvPr/>
      </p:nvGrpSpPr>
      <p:grpSpPr>
        <a:xfrm>
          <a:off x="0" y="0"/>
          <a:ext cx="0" cy="0"/>
          <a:chOff x="0" y="0"/>
          <a:chExt cx="0" cy="0"/>
        </a:xfrm>
      </p:grpSpPr>
      <p:sp>
        <p:nvSpPr>
          <p:cNvPr id="715" name="Google Shape;715;p4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717" name="Google Shape;717;p44"/>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718" name="Google Shape;718;p44"/>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719" name="Google Shape;719;p44"/>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720" name="Google Shape;720;p44"/>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721" name="Google Shape;721;p44"/>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722" name="Google Shape;722;p44"/>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
        <p:nvSpPr>
          <p:cNvPr id="723" name="Google Shape;723;p44"/>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724" name="Google Shape;724;p44"/>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725" name="Google Shape;725;p44"/>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726" name="Google Shape;726;p44"/>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727" name="Google Shape;727;p44"/>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728" name="Google Shape;728;p44"/>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729" name="Google Shape;729;p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730" name="Shape 730"/>
        <p:cNvGrpSpPr/>
        <p:nvPr/>
      </p:nvGrpSpPr>
      <p:grpSpPr>
        <a:xfrm>
          <a:off x="0" y="0"/>
          <a:ext cx="0" cy="0"/>
          <a:chOff x="0" y="0"/>
          <a:chExt cx="0" cy="0"/>
        </a:xfrm>
      </p:grpSpPr>
      <p:sp>
        <p:nvSpPr>
          <p:cNvPr id="731" name="Google Shape;731;p4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5"/>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33" name="Google Shape;733;p45"/>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734" name="Google Shape;734;p45"/>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735" name="Google Shape;735;p45"/>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736" name="Google Shape;736;p4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37" name="Google Shape;737;p4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38" name="Google Shape;738;p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739" name="Shape 739"/>
        <p:cNvGrpSpPr/>
        <p:nvPr/>
      </p:nvGrpSpPr>
      <p:grpSpPr>
        <a:xfrm>
          <a:off x="0" y="0"/>
          <a:ext cx="0" cy="0"/>
          <a:chOff x="0" y="0"/>
          <a:chExt cx="0" cy="0"/>
        </a:xfrm>
      </p:grpSpPr>
      <p:sp>
        <p:nvSpPr>
          <p:cNvPr id="740" name="Google Shape;740;p4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6"/>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742" name="Google Shape;742;p46"/>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743" name="Google Shape;743;p46"/>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744" name="Google Shape;744;p46"/>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745" name="Google Shape;745;p46"/>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746" name="Google Shape;746;p46"/>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747" name="Google Shape;747;p46"/>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748" name="Google Shape;748;p46"/>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749" name="Google Shape;749;p4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50" name="Google Shape;750;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51" name="Google Shape;751;p46"/>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752" name="Google Shape;752;p46"/>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753" name="Google Shape;753;p46"/>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754" name="Google Shape;754;p46"/>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755" name="Shape 755"/>
        <p:cNvGrpSpPr/>
        <p:nvPr/>
      </p:nvGrpSpPr>
      <p:grpSpPr>
        <a:xfrm>
          <a:off x="0" y="0"/>
          <a:ext cx="0" cy="0"/>
          <a:chOff x="0" y="0"/>
          <a:chExt cx="0" cy="0"/>
        </a:xfrm>
      </p:grpSpPr>
      <p:sp>
        <p:nvSpPr>
          <p:cNvPr id="756" name="Google Shape;756;p4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7" name="Google Shape;757;p4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58" name="Google Shape;758;p4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59" name="Google Shape;759;p47"/>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760" name="Google Shape;760;p47"/>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761" name="Google Shape;761;p47"/>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762" name="Google Shape;762;p47"/>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63" name="Google Shape;763;p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764" name="Shape 764"/>
        <p:cNvGrpSpPr/>
        <p:nvPr/>
      </p:nvGrpSpPr>
      <p:grpSpPr>
        <a:xfrm>
          <a:off x="0" y="0"/>
          <a:ext cx="0" cy="0"/>
          <a:chOff x="0" y="0"/>
          <a:chExt cx="0" cy="0"/>
        </a:xfrm>
      </p:grpSpPr>
      <p:sp>
        <p:nvSpPr>
          <p:cNvPr id="765" name="Google Shape;765;p4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6" name="Google Shape;766;p4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67" name="Google Shape;767;p4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68" name="Google Shape;768;p48"/>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769" name="Google Shape;769;p4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70" name="Google Shape;770;p48"/>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771" name="Google Shape;771;p48"/>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772" name="Google Shape;772;p48"/>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773" name="Google Shape;773;p48"/>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774" name="Google Shape;774;p48"/>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775" name="Google Shape;775;p48"/>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776" name="Google Shape;776;p48"/>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777" name="Google Shape;777;p48"/>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778" name="Google Shape;778;p48"/>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779" name="Google Shape;779;p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780" name="Shape 780"/>
        <p:cNvGrpSpPr/>
        <p:nvPr/>
      </p:nvGrpSpPr>
      <p:grpSpPr>
        <a:xfrm>
          <a:off x="0" y="0"/>
          <a:ext cx="0" cy="0"/>
          <a:chOff x="0" y="0"/>
          <a:chExt cx="0" cy="0"/>
        </a:xfrm>
      </p:grpSpPr>
      <p:pic>
        <p:nvPicPr>
          <p:cNvPr id="781" name="Google Shape;781;p49"/>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782" name="Google Shape;782;p49"/>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83" name="Google Shape;783;p49"/>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8000">
                <a:solidFill>
                  <a:schemeClr val="lt1"/>
                </a:solidFill>
              </a:defRPr>
            </a:lvl2pPr>
            <a:lvl3pPr lvl="2" rtl="0">
              <a:lnSpc>
                <a:spcPct val="105000"/>
              </a:lnSpc>
              <a:spcBef>
                <a:spcPts val="0"/>
              </a:spcBef>
              <a:spcAft>
                <a:spcPts val="0"/>
              </a:spcAft>
              <a:buNone/>
              <a:defRPr b="1" sz="8000">
                <a:solidFill>
                  <a:schemeClr val="lt1"/>
                </a:solidFill>
              </a:defRPr>
            </a:lvl3pPr>
            <a:lvl4pPr lvl="3" rtl="0">
              <a:lnSpc>
                <a:spcPct val="105000"/>
              </a:lnSpc>
              <a:spcBef>
                <a:spcPts val="0"/>
              </a:spcBef>
              <a:spcAft>
                <a:spcPts val="0"/>
              </a:spcAft>
              <a:buNone/>
              <a:defRPr b="1" sz="8000">
                <a:solidFill>
                  <a:schemeClr val="lt1"/>
                </a:solidFill>
              </a:defRPr>
            </a:lvl4pPr>
            <a:lvl5pPr lvl="4" rtl="0">
              <a:lnSpc>
                <a:spcPct val="105000"/>
              </a:lnSpc>
              <a:spcBef>
                <a:spcPts val="0"/>
              </a:spcBef>
              <a:spcAft>
                <a:spcPts val="0"/>
              </a:spcAft>
              <a:buNone/>
              <a:defRPr b="1" sz="8000">
                <a:solidFill>
                  <a:schemeClr val="lt1"/>
                </a:solidFill>
              </a:defRPr>
            </a:lvl5pPr>
            <a:lvl6pPr lvl="5" rtl="0">
              <a:lnSpc>
                <a:spcPct val="105000"/>
              </a:lnSpc>
              <a:spcBef>
                <a:spcPts val="0"/>
              </a:spcBef>
              <a:spcAft>
                <a:spcPts val="0"/>
              </a:spcAft>
              <a:buNone/>
              <a:defRPr b="1" sz="8000">
                <a:solidFill>
                  <a:schemeClr val="lt1"/>
                </a:solidFill>
              </a:defRPr>
            </a:lvl6pPr>
            <a:lvl7pPr lvl="6" rtl="0">
              <a:lnSpc>
                <a:spcPct val="105000"/>
              </a:lnSpc>
              <a:spcBef>
                <a:spcPts val="0"/>
              </a:spcBef>
              <a:spcAft>
                <a:spcPts val="0"/>
              </a:spcAft>
              <a:buNone/>
              <a:defRPr b="1" sz="8000">
                <a:solidFill>
                  <a:schemeClr val="lt1"/>
                </a:solidFill>
              </a:defRPr>
            </a:lvl7pPr>
            <a:lvl8pPr lvl="7" rtl="0">
              <a:lnSpc>
                <a:spcPct val="105000"/>
              </a:lnSpc>
              <a:spcBef>
                <a:spcPts val="0"/>
              </a:spcBef>
              <a:spcAft>
                <a:spcPts val="0"/>
              </a:spcAft>
              <a:buNone/>
              <a:defRPr b="1" sz="8000">
                <a:solidFill>
                  <a:schemeClr val="lt1"/>
                </a:solidFill>
              </a:defRPr>
            </a:lvl8pPr>
            <a:lvl9pPr lvl="8" rtl="0">
              <a:lnSpc>
                <a:spcPct val="105000"/>
              </a:lnSpc>
              <a:spcBef>
                <a:spcPts val="0"/>
              </a:spcBef>
              <a:spcAft>
                <a:spcPts val="0"/>
              </a:spcAft>
              <a:buNone/>
              <a:defRPr b="1" sz="8000">
                <a:solidFill>
                  <a:schemeClr val="lt1"/>
                </a:solidFill>
              </a:defRPr>
            </a:lvl9pPr>
          </a:lstStyle>
          <a:p/>
        </p:txBody>
      </p:sp>
      <p:sp>
        <p:nvSpPr>
          <p:cNvPr id="784" name="Google Shape;784;p49"/>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785" name="Google Shape;785;p49"/>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786" name="Google Shape;786;p4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87" name="Google Shape;787;p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788" name="Shape 788"/>
        <p:cNvGrpSpPr/>
        <p:nvPr/>
      </p:nvGrpSpPr>
      <p:grpSpPr>
        <a:xfrm>
          <a:off x="0" y="0"/>
          <a:ext cx="0" cy="0"/>
          <a:chOff x="0" y="0"/>
          <a:chExt cx="0" cy="0"/>
        </a:xfrm>
      </p:grpSpPr>
      <p:sp>
        <p:nvSpPr>
          <p:cNvPr id="789" name="Google Shape;789;p5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790" name="Google Shape;790;p5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91" name="Google Shape;791;p5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92" name="Google Shape;792;p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93" name="Google Shape;793;p5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794" name="Google Shape;794;p5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795" name="Google Shape;795;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796" name="Shape 796"/>
        <p:cNvGrpSpPr/>
        <p:nvPr/>
      </p:nvGrpSpPr>
      <p:grpSpPr>
        <a:xfrm>
          <a:off x="0" y="0"/>
          <a:ext cx="0" cy="0"/>
          <a:chOff x="0" y="0"/>
          <a:chExt cx="0" cy="0"/>
        </a:xfrm>
      </p:grpSpPr>
      <p:sp>
        <p:nvSpPr>
          <p:cNvPr id="797" name="Google Shape;797;p5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798" name="Google Shape;798;p5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99" name="Google Shape;799;p5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00" name="Google Shape;800;p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01" name="Google Shape;801;p5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802" name="Google Shape;802;p5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03" name="Google Shape;803;p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1" name="Google Shape;61;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2" name="Google Shape;62;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63" name="Google Shape;63;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64" name="Google Shape;64;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65" name="Google Shape;65;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66" name="Google Shape;66;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804" name="Shape 804"/>
        <p:cNvGrpSpPr/>
        <p:nvPr/>
      </p:nvGrpSpPr>
      <p:grpSpPr>
        <a:xfrm>
          <a:off x="0" y="0"/>
          <a:ext cx="0" cy="0"/>
          <a:chOff x="0" y="0"/>
          <a:chExt cx="0" cy="0"/>
        </a:xfrm>
      </p:grpSpPr>
      <p:cxnSp>
        <p:nvCxnSpPr>
          <p:cNvPr id="805" name="Google Shape;805;p5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06" name="Google Shape;806;p5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07" name="Google Shape;807;p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808" name="Google Shape;808;p5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09" name="Google Shape;809;p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10" name="Google Shape;810;p52"/>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811" name="Google Shape;811;p52"/>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812" name="Shape 812"/>
        <p:cNvGrpSpPr/>
        <p:nvPr/>
      </p:nvGrpSpPr>
      <p:grpSpPr>
        <a:xfrm>
          <a:off x="0" y="0"/>
          <a:ext cx="0" cy="0"/>
          <a:chOff x="0" y="0"/>
          <a:chExt cx="0" cy="0"/>
        </a:xfrm>
      </p:grpSpPr>
      <p:sp>
        <p:nvSpPr>
          <p:cNvPr id="813" name="Google Shape;813;p5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814" name="Google Shape;814;p5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15" name="Google Shape;815;p5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16" name="Google Shape;816;p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17" name="Google Shape;817;p5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818" name="Google Shape;818;p5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19" name="Google Shape;819;p53"/>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820" name="Google Shape;820;p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821" name="Shape 821"/>
        <p:cNvGrpSpPr/>
        <p:nvPr/>
      </p:nvGrpSpPr>
      <p:grpSpPr>
        <a:xfrm>
          <a:off x="0" y="0"/>
          <a:ext cx="0" cy="0"/>
          <a:chOff x="0" y="0"/>
          <a:chExt cx="0" cy="0"/>
        </a:xfrm>
      </p:grpSpPr>
      <p:sp>
        <p:nvSpPr>
          <p:cNvPr id="822" name="Google Shape;822;p54"/>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823" name="Google Shape;823;p54"/>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p:txBody>
      </p:sp>
      <p:cxnSp>
        <p:nvCxnSpPr>
          <p:cNvPr id="824" name="Google Shape;824;p5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25" name="Google Shape;825;p5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26" name="Google Shape;826;p5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827" name="Google Shape;827;p5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28" name="Google Shape;828;p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829" name="Shape 829"/>
        <p:cNvGrpSpPr/>
        <p:nvPr/>
      </p:nvGrpSpPr>
      <p:grpSpPr>
        <a:xfrm>
          <a:off x="0" y="0"/>
          <a:ext cx="0" cy="0"/>
          <a:chOff x="0" y="0"/>
          <a:chExt cx="0" cy="0"/>
        </a:xfrm>
      </p:grpSpPr>
      <p:sp>
        <p:nvSpPr>
          <p:cNvPr id="830" name="Google Shape;830;p5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831" name="Google Shape;831;p5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32" name="Google Shape;832;p5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833" name="Google Shape;833;p5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834" name="Google Shape;834;p5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835" name="Google Shape;835;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836" name="Shape 836"/>
        <p:cNvGrpSpPr/>
        <p:nvPr/>
      </p:nvGrpSpPr>
      <p:grpSpPr>
        <a:xfrm>
          <a:off x="0" y="0"/>
          <a:ext cx="0" cy="0"/>
          <a:chOff x="0" y="0"/>
          <a:chExt cx="0" cy="0"/>
        </a:xfrm>
      </p:grpSpPr>
      <p:sp>
        <p:nvSpPr>
          <p:cNvPr id="837" name="Google Shape;837;p5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838" name="Google Shape;838;p56"/>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839" name="Google Shape;839;p5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840" name="Google Shape;840;p5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841" name="Google Shape;841;p56"/>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842" name="Google Shape;842;p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43" name="Google Shape;843;p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844" name="Shape 844"/>
        <p:cNvGrpSpPr/>
        <p:nvPr/>
      </p:nvGrpSpPr>
      <p:grpSpPr>
        <a:xfrm>
          <a:off x="0" y="0"/>
          <a:ext cx="0" cy="0"/>
          <a:chOff x="0" y="0"/>
          <a:chExt cx="0" cy="0"/>
        </a:xfrm>
      </p:grpSpPr>
      <p:sp>
        <p:nvSpPr>
          <p:cNvPr id="845" name="Google Shape;845;p57"/>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846" name="Google Shape;846;p5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47" name="Google Shape;847;p5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848" name="Google Shape;848;p5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49" name="Google Shape;849;p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850" name="Shape 850"/>
        <p:cNvGrpSpPr/>
        <p:nvPr/>
      </p:nvGrpSpPr>
      <p:grpSpPr>
        <a:xfrm>
          <a:off x="0" y="0"/>
          <a:ext cx="0" cy="0"/>
          <a:chOff x="0" y="0"/>
          <a:chExt cx="0" cy="0"/>
        </a:xfrm>
      </p:grpSpPr>
      <p:sp>
        <p:nvSpPr>
          <p:cNvPr id="851" name="Google Shape;851;p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852" name="Google Shape;852;p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53" name="Google Shape;853;p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54" name="Google Shape;854;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55" name="Google Shape;855;p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56" name="Google Shape;856;p5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57" name="Google Shape;857;p5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858" name="Google Shape;858;p58"/>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859" name="Shape 859"/>
        <p:cNvGrpSpPr/>
        <p:nvPr/>
      </p:nvGrpSpPr>
      <p:grpSpPr>
        <a:xfrm>
          <a:off x="0" y="0"/>
          <a:ext cx="0" cy="0"/>
          <a:chOff x="0" y="0"/>
          <a:chExt cx="0" cy="0"/>
        </a:xfrm>
      </p:grpSpPr>
      <p:sp>
        <p:nvSpPr>
          <p:cNvPr id="860" name="Google Shape;860;p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861" name="Google Shape;861;p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62" name="Google Shape;862;p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63" name="Google Shape;863;p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64" name="Google Shape;864;p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65" name="Google Shape;865;p5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66" name="Google Shape;866;p59"/>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9"/>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9"/>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9"/>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72" name="Google Shape;872;p59"/>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73" name="Google Shape;873;p59"/>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74" name="Google Shape;874;p5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875" name="Google Shape;875;p59"/>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876" name="Shape 876"/>
        <p:cNvGrpSpPr/>
        <p:nvPr/>
      </p:nvGrpSpPr>
      <p:grpSpPr>
        <a:xfrm>
          <a:off x="0" y="0"/>
          <a:ext cx="0" cy="0"/>
          <a:chOff x="0" y="0"/>
          <a:chExt cx="0" cy="0"/>
        </a:xfrm>
      </p:grpSpPr>
      <p:cxnSp>
        <p:nvCxnSpPr>
          <p:cNvPr id="877" name="Google Shape;877;p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78" name="Google Shape;878;p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79" name="Google Shape;879;p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80" name="Google Shape;880;p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81" name="Google Shape;881;p6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82" name="Google Shape;882;p6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0"/>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0"/>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0"/>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87" name="Google Shape;887;p6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888" name="Google Shape;888;p6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889" name="Google Shape;889;p60"/>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90" name="Google Shape;890;p60"/>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891" name="Shape 891"/>
        <p:cNvGrpSpPr/>
        <p:nvPr/>
      </p:nvGrpSpPr>
      <p:grpSpPr>
        <a:xfrm>
          <a:off x="0" y="0"/>
          <a:ext cx="0" cy="0"/>
          <a:chOff x="0" y="0"/>
          <a:chExt cx="0" cy="0"/>
        </a:xfrm>
      </p:grpSpPr>
      <p:cxnSp>
        <p:nvCxnSpPr>
          <p:cNvPr id="892" name="Google Shape;892;p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93" name="Google Shape;893;p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94" name="Google Shape;894;p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5" name="Google Shape;895;p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96" name="Google Shape;896;p6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897" name="Google Shape;897;p61"/>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898" name="Google Shape;898;p61"/>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899" name="Google Shape;899;p61"/>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900" name="Google Shape;900;p61"/>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901" name="Google Shape;901;p61"/>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02" name="Google Shape;902;p6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903" name="Google Shape;903;p6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0" name="Google Shape;70;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1" name="Google Shape;71;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72" name="Google Shape;72;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3" name="Google Shape;73;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74" name="Google Shape;74;p7"/>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75" name="Google Shape;75;p7"/>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76" name="Google Shape;76;p7"/>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77" name="Google Shape;77;p7"/>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78" name="Google Shape;78;p7"/>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79" name="Google Shape;79;p7"/>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80" name="Google Shape;80;p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81" name="Google Shape;81;p7"/>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82" name="Google Shape;82;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904" name="Shape 904"/>
        <p:cNvGrpSpPr/>
        <p:nvPr/>
      </p:nvGrpSpPr>
      <p:grpSpPr>
        <a:xfrm>
          <a:off x="0" y="0"/>
          <a:ext cx="0" cy="0"/>
          <a:chOff x="0" y="0"/>
          <a:chExt cx="0" cy="0"/>
        </a:xfrm>
      </p:grpSpPr>
      <p:sp>
        <p:nvSpPr>
          <p:cNvPr id="905" name="Google Shape;905;p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906" name="Google Shape;906;p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07" name="Google Shape;907;p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08" name="Google Shape;908;p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09" name="Google Shape;909;p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10" name="Google Shape;910;p6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911" name="Shape 911"/>
        <p:cNvGrpSpPr/>
        <p:nvPr/>
      </p:nvGrpSpPr>
      <p:grpSpPr>
        <a:xfrm>
          <a:off x="0" y="0"/>
          <a:ext cx="0" cy="0"/>
          <a:chOff x="0" y="0"/>
          <a:chExt cx="0" cy="0"/>
        </a:xfrm>
      </p:grpSpPr>
      <p:sp>
        <p:nvSpPr>
          <p:cNvPr id="912" name="Google Shape;912;p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13" name="Google Shape;913;p6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14" name="Google Shape;914;p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15" name="Google Shape;915;p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16" name="Google Shape;916;p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17" name="Google Shape;917;p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18" name="Google Shape;918;p63"/>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19" name="Google Shape;919;p6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20" name="Google Shape;920;p6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921" name="Shape 921"/>
        <p:cNvGrpSpPr/>
        <p:nvPr/>
      </p:nvGrpSpPr>
      <p:grpSpPr>
        <a:xfrm>
          <a:off x="0" y="0"/>
          <a:ext cx="0" cy="0"/>
          <a:chOff x="0" y="0"/>
          <a:chExt cx="0" cy="0"/>
        </a:xfrm>
      </p:grpSpPr>
      <p:cxnSp>
        <p:nvCxnSpPr>
          <p:cNvPr id="922" name="Google Shape;922;p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23" name="Google Shape;923;p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24" name="Google Shape;924;p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25" name="Google Shape;925;p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26" name="Google Shape;926;p6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27" name="Google Shape;927;p6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28" name="Google Shape;928;p6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929" name="Google Shape;929;p64"/>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930" name="Shape 930"/>
        <p:cNvGrpSpPr/>
        <p:nvPr/>
      </p:nvGrpSpPr>
      <p:grpSpPr>
        <a:xfrm>
          <a:off x="0" y="0"/>
          <a:ext cx="0" cy="0"/>
          <a:chOff x="0" y="0"/>
          <a:chExt cx="0" cy="0"/>
        </a:xfrm>
      </p:grpSpPr>
      <p:sp>
        <p:nvSpPr>
          <p:cNvPr id="931" name="Google Shape;931;p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932" name="Google Shape;932;p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33" name="Google Shape;933;p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34" name="Google Shape;934;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35" name="Google Shape;935;p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36" name="Google Shape;936;p6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37" name="Google Shape;937;p65"/>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938" name="Shape 938"/>
        <p:cNvGrpSpPr/>
        <p:nvPr/>
      </p:nvGrpSpPr>
      <p:grpSpPr>
        <a:xfrm>
          <a:off x="0" y="0"/>
          <a:ext cx="0" cy="0"/>
          <a:chOff x="0" y="0"/>
          <a:chExt cx="0" cy="0"/>
        </a:xfrm>
      </p:grpSpPr>
      <p:cxnSp>
        <p:nvCxnSpPr>
          <p:cNvPr id="939" name="Google Shape;939;p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40" name="Google Shape;940;p6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41" name="Google Shape;941;p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2" name="Google Shape;942;p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43" name="Google Shape;943;p6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44" name="Google Shape;944;p66"/>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945" name="Google Shape;945;p66"/>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946" name="Google Shape;946;p66"/>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47" name="Google Shape;947;p6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948" name="Google Shape;948;p66"/>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949" name="Shape 949"/>
        <p:cNvGrpSpPr/>
        <p:nvPr/>
      </p:nvGrpSpPr>
      <p:grpSpPr>
        <a:xfrm>
          <a:off x="0" y="0"/>
          <a:ext cx="0" cy="0"/>
          <a:chOff x="0" y="0"/>
          <a:chExt cx="0" cy="0"/>
        </a:xfrm>
      </p:grpSpPr>
      <p:cxnSp>
        <p:nvCxnSpPr>
          <p:cNvPr id="950" name="Google Shape;950;p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51" name="Google Shape;951;p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52" name="Google Shape;952;p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53" name="Google Shape;953;p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54" name="Google Shape;954;p6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55" name="Google Shape;955;p67"/>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956" name="Google Shape;956;p6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57" name="Google Shape;957;p6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958" name="Google Shape;958;p67"/>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959" name="Shape 959"/>
        <p:cNvGrpSpPr/>
        <p:nvPr/>
      </p:nvGrpSpPr>
      <p:grpSpPr>
        <a:xfrm>
          <a:off x="0" y="0"/>
          <a:ext cx="0" cy="0"/>
          <a:chOff x="0" y="0"/>
          <a:chExt cx="0" cy="0"/>
        </a:xfrm>
      </p:grpSpPr>
      <p:sp>
        <p:nvSpPr>
          <p:cNvPr id="960" name="Google Shape;960;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961" name="Google Shape;961;p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62" name="Google Shape;962;p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63" name="Google Shape;963;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64" name="Google Shape;964;p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65" name="Google Shape;965;p6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66" name="Google Shape;966;p68"/>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967" name="Google Shape;967;p68"/>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968" name="Google Shape;968;p68"/>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969" name="Google Shape;969;p68"/>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970" name="Shape 970"/>
        <p:cNvGrpSpPr/>
        <p:nvPr/>
      </p:nvGrpSpPr>
      <p:grpSpPr>
        <a:xfrm>
          <a:off x="0" y="0"/>
          <a:ext cx="0" cy="0"/>
          <a:chOff x="0" y="0"/>
          <a:chExt cx="0" cy="0"/>
        </a:xfrm>
      </p:grpSpPr>
      <p:cxnSp>
        <p:nvCxnSpPr>
          <p:cNvPr id="971" name="Google Shape;971;p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72" name="Google Shape;972;p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73" name="Google Shape;973;p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74" name="Google Shape;974;p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75" name="Google Shape;975;p6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76" name="Google Shape;976;p69"/>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977" name="Google Shape;977;p69"/>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978" name="Google Shape;978;p69"/>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979" name="Google Shape;979;p69"/>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980" name="Google Shape;980;p69"/>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981" name="Google Shape;981;p69"/>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982" name="Google Shape;982;p6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83" name="Google Shape;983;p6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984" name="Google Shape;984;p6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985" name="Shape 985"/>
        <p:cNvGrpSpPr/>
        <p:nvPr/>
      </p:nvGrpSpPr>
      <p:grpSpPr>
        <a:xfrm>
          <a:off x="0" y="0"/>
          <a:ext cx="0" cy="0"/>
          <a:chOff x="0" y="0"/>
          <a:chExt cx="0" cy="0"/>
        </a:xfrm>
      </p:grpSpPr>
      <p:sp>
        <p:nvSpPr>
          <p:cNvPr id="986" name="Google Shape;986;p70"/>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987" name="Google Shape;987;p70"/>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988" name="Google Shape;988;p70"/>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989" name="Google Shape;989;p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90" name="Google Shape;990;p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91" name="Google Shape;991;p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92" name="Google Shape;992;p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93" name="Google Shape;993;p70"/>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94" name="Google Shape;994;p70"/>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995" name="Google Shape;995;p70"/>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996" name="Google Shape;996;p70"/>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997" name="Google Shape;997;p70"/>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998" name="Google Shape;998;p70"/>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999" name="Google Shape;999;p70"/>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000" name="Google Shape;1000;p70"/>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001" name="Google Shape;1001;p70"/>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002" name="Google Shape;1002;p70"/>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003" name="Google Shape;1003;p7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004" name="Google Shape;1004;p70"/>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005" name="Shape 1005"/>
        <p:cNvGrpSpPr/>
        <p:nvPr/>
      </p:nvGrpSpPr>
      <p:grpSpPr>
        <a:xfrm>
          <a:off x="0" y="0"/>
          <a:ext cx="0" cy="0"/>
          <a:chOff x="0" y="0"/>
          <a:chExt cx="0" cy="0"/>
        </a:xfrm>
      </p:grpSpPr>
      <p:sp>
        <p:nvSpPr>
          <p:cNvPr id="1006" name="Google Shape;1006;p71"/>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007" name="Google Shape;1007;p71"/>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1008" name="Google Shape;1008;p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09" name="Google Shape;1009;p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10" name="Google Shape;1010;p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11" name="Google Shape;1011;p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12" name="Google Shape;1012;p7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13" name="Google Shape;1013;p7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014" name="Google Shape;1014;p71"/>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1015" name="Google Shape;1015;p71"/>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016" name="Google Shape;1016;p71"/>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017" name="Google Shape;1017;p71"/>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018" name="Google Shape;1018;p71"/>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019" name="Google Shape;1019;p71"/>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020" name="Google Shape;1020;p7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021" name="Google Shape;1021;p71"/>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85" name="Google Shape;85;p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6" name="Google Shape;86;p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7" name="Google Shape;87;p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8" name="Google Shape;88;p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89" name="Google Shape;89;p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90" name="Google Shape;90;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022" name="Shape 1022"/>
        <p:cNvGrpSpPr/>
        <p:nvPr/>
      </p:nvGrpSpPr>
      <p:grpSpPr>
        <a:xfrm>
          <a:off x="0" y="0"/>
          <a:ext cx="0" cy="0"/>
          <a:chOff x="0" y="0"/>
          <a:chExt cx="0" cy="0"/>
        </a:xfrm>
      </p:grpSpPr>
      <p:cxnSp>
        <p:nvCxnSpPr>
          <p:cNvPr id="1023" name="Google Shape;1023;p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24" name="Google Shape;1024;p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25" name="Google Shape;1025;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26" name="Google Shape;1026;p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27" name="Google Shape;1027;p7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028" name="Google Shape;1028;p72"/>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1029" name="Google Shape;1029;p7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030" name="Google Shape;1030;p72"/>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031" name="Google Shape;1031;p72"/>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032" name="Google Shape;1032;p72"/>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033" name="Google Shape;1033;p72"/>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034" name="Google Shape;1034;p72"/>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035" name="Google Shape;1035;p7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036" name="Google Shape;1036;p72"/>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037" name="Shape 1037"/>
        <p:cNvGrpSpPr/>
        <p:nvPr/>
      </p:nvGrpSpPr>
      <p:grpSpPr>
        <a:xfrm>
          <a:off x="0" y="0"/>
          <a:ext cx="0" cy="0"/>
          <a:chOff x="0" y="0"/>
          <a:chExt cx="0" cy="0"/>
        </a:xfrm>
      </p:grpSpPr>
      <p:cxnSp>
        <p:nvCxnSpPr>
          <p:cNvPr id="1038" name="Google Shape;1038;p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39" name="Google Shape;1039;p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40" name="Google Shape;1040;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41" name="Google Shape;1041;p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42" name="Google Shape;1042;p7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43" name="Google Shape;1043;p73"/>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044" name="Google Shape;1044;p73"/>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45" name="Google Shape;1045;p73"/>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46" name="Google Shape;1046;p73"/>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47" name="Google Shape;1047;p73"/>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48" name="Google Shape;1048;p73"/>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49" name="Google Shape;1049;p73"/>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50" name="Google Shape;1050;p73"/>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051" name="Google Shape;1051;p7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052" name="Google Shape;1052;p73"/>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053" name="Shape 1053"/>
        <p:cNvGrpSpPr/>
        <p:nvPr/>
      </p:nvGrpSpPr>
      <p:grpSpPr>
        <a:xfrm>
          <a:off x="0" y="0"/>
          <a:ext cx="0" cy="0"/>
          <a:chOff x="0" y="0"/>
          <a:chExt cx="0" cy="0"/>
        </a:xfrm>
      </p:grpSpPr>
      <p:cxnSp>
        <p:nvCxnSpPr>
          <p:cNvPr id="1054" name="Google Shape;1054;p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55" name="Google Shape;1055;p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56" name="Google Shape;1056;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57" name="Google Shape;1057;p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58" name="Google Shape;1058;p7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59" name="Google Shape;1059;p74"/>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060" name="Google Shape;1060;p74"/>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061" name="Google Shape;1061;p74"/>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062" name="Google Shape;1062;p74"/>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1063" name="Google Shape;1063;p74"/>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4"/>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4"/>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4"/>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4"/>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4"/>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4"/>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4"/>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4"/>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4"/>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4"/>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4"/>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4"/>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4"/>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4"/>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4"/>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4"/>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4"/>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4"/>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4"/>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4"/>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4"/>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4"/>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4"/>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4"/>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4"/>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4"/>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4"/>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4"/>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4"/>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4"/>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4"/>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4"/>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4"/>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4"/>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4"/>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4"/>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4"/>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4"/>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4"/>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4"/>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4"/>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4"/>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4"/>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4"/>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4"/>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4"/>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4"/>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4"/>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4"/>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4"/>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4"/>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4"/>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4"/>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4"/>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4"/>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4"/>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4"/>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4"/>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4"/>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4"/>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4"/>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4"/>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4"/>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4"/>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4"/>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4"/>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4"/>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4"/>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4"/>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4"/>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4"/>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4"/>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4"/>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4"/>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4"/>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4"/>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4"/>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4"/>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4"/>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4"/>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4"/>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4"/>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4"/>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4"/>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4"/>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4"/>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4"/>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4"/>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4"/>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4"/>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4"/>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4"/>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4"/>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4"/>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4"/>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4"/>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4"/>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4"/>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4"/>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4"/>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4"/>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4"/>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4"/>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4"/>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4"/>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4"/>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4"/>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4"/>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4"/>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4"/>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4"/>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4"/>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4"/>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4"/>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4"/>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4"/>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4"/>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4"/>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4"/>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4"/>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4"/>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4"/>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4"/>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4"/>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4"/>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4"/>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4"/>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4"/>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4"/>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4"/>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4"/>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4"/>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4"/>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4"/>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4"/>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4"/>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4"/>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4"/>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4"/>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4"/>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4"/>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4"/>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4"/>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4"/>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4"/>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4"/>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4"/>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4"/>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4"/>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4"/>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4"/>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4"/>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4"/>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4"/>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4"/>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4"/>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4"/>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4"/>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4"/>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4"/>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4"/>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4"/>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4"/>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4"/>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4"/>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4"/>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4"/>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4"/>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4"/>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4"/>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4"/>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4"/>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4"/>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4"/>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4"/>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4"/>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4"/>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4"/>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4"/>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4"/>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4"/>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4"/>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4"/>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4"/>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4"/>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4"/>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4"/>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4"/>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4"/>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4"/>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4"/>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4"/>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4"/>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4"/>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4"/>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4"/>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4"/>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4"/>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4"/>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64" name="Google Shape;1264;p7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65" name="Google Shape;1265;p74"/>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266" name="Shape 1266"/>
        <p:cNvGrpSpPr/>
        <p:nvPr/>
      </p:nvGrpSpPr>
      <p:grpSpPr>
        <a:xfrm>
          <a:off x="0" y="0"/>
          <a:ext cx="0" cy="0"/>
          <a:chOff x="0" y="0"/>
          <a:chExt cx="0" cy="0"/>
        </a:xfrm>
      </p:grpSpPr>
      <p:cxnSp>
        <p:nvCxnSpPr>
          <p:cNvPr id="1267" name="Google Shape;1267;p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68" name="Google Shape;1268;p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69" name="Google Shape;1269;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70" name="Google Shape;1270;p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71" name="Google Shape;1271;p7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272" name="Google Shape;1272;p75"/>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273" name="Google Shape;1273;p75"/>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274" name="Google Shape;1274;p75"/>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75" name="Google Shape;1275;p75"/>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76" name="Google Shape;1276;p75"/>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77" name="Google Shape;1277;p75"/>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78" name="Google Shape;1278;p75"/>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79" name="Google Shape;1279;p75"/>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1280" name="Google Shape;1280;p75"/>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1281" name="Google Shape;1281;p75"/>
          <p:cNvPicPr preferRelativeResize="0"/>
          <p:nvPr/>
        </p:nvPicPr>
        <p:blipFill rotWithShape="1">
          <a:blip r:embed="rId4">
            <a:alphaModFix/>
          </a:blip>
          <a:srcRect b="0" l="0" r="0" t="0"/>
          <a:stretch/>
        </p:blipFill>
        <p:spPr>
          <a:xfrm>
            <a:off x="4627759" y="2217196"/>
            <a:ext cx="553219" cy="553200"/>
          </a:xfrm>
          <a:prstGeom prst="rect">
            <a:avLst/>
          </a:prstGeom>
          <a:noFill/>
          <a:ln>
            <a:noFill/>
          </a:ln>
        </p:spPr>
      </p:pic>
      <p:pic>
        <p:nvPicPr>
          <p:cNvPr id="1282" name="Google Shape;1282;p75"/>
          <p:cNvPicPr preferRelativeResize="0"/>
          <p:nvPr/>
        </p:nvPicPr>
        <p:blipFill rotWithShape="1">
          <a:blip r:embed="rId5">
            <a:alphaModFix/>
          </a:blip>
          <a:srcRect b="0" l="0" r="0" t="0"/>
          <a:stretch/>
        </p:blipFill>
        <p:spPr>
          <a:xfrm>
            <a:off x="8210712" y="2217196"/>
            <a:ext cx="553219" cy="553200"/>
          </a:xfrm>
          <a:prstGeom prst="rect">
            <a:avLst/>
          </a:prstGeom>
          <a:noFill/>
          <a:ln>
            <a:noFill/>
          </a:ln>
        </p:spPr>
      </p:pic>
      <p:sp>
        <p:nvSpPr>
          <p:cNvPr id="1283" name="Google Shape;1283;p7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84" name="Google Shape;1284;p7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85" name="Google Shape;1285;p7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286" name="Shape 1286"/>
        <p:cNvGrpSpPr/>
        <p:nvPr/>
      </p:nvGrpSpPr>
      <p:grpSpPr>
        <a:xfrm>
          <a:off x="0" y="0"/>
          <a:ext cx="0" cy="0"/>
          <a:chOff x="0" y="0"/>
          <a:chExt cx="0" cy="0"/>
        </a:xfrm>
      </p:grpSpPr>
      <p:cxnSp>
        <p:nvCxnSpPr>
          <p:cNvPr id="1287" name="Google Shape;1287;p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88" name="Google Shape;1288;p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89" name="Google Shape;1289;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90" name="Google Shape;1290;p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91" name="Google Shape;1291;p7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292" name="Google Shape;1292;p76"/>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293" name="Google Shape;1293;p76"/>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94" name="Google Shape;1294;p76"/>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295" name="Google Shape;1295;p76"/>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96" name="Google Shape;1296;p76"/>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297" name="Google Shape;1297;p76"/>
          <p:cNvPicPr preferRelativeResize="0"/>
          <p:nvPr/>
        </p:nvPicPr>
        <p:blipFill rotWithShape="1">
          <a:blip r:embed="rId3">
            <a:alphaModFix/>
          </a:blip>
          <a:srcRect b="0" l="0" r="0" t="0"/>
          <a:stretch/>
        </p:blipFill>
        <p:spPr>
          <a:xfrm>
            <a:off x="1227082" y="2044890"/>
            <a:ext cx="731700" cy="731684"/>
          </a:xfrm>
          <a:prstGeom prst="rect">
            <a:avLst/>
          </a:prstGeom>
          <a:noFill/>
          <a:ln>
            <a:noFill/>
          </a:ln>
        </p:spPr>
      </p:pic>
      <p:pic>
        <p:nvPicPr>
          <p:cNvPr id="1298" name="Google Shape;1298;p76"/>
          <p:cNvPicPr preferRelativeResize="0"/>
          <p:nvPr/>
        </p:nvPicPr>
        <p:blipFill rotWithShape="1">
          <a:blip r:embed="rId4">
            <a:alphaModFix/>
          </a:blip>
          <a:srcRect b="0" l="0" r="0" t="0"/>
          <a:stretch/>
        </p:blipFill>
        <p:spPr>
          <a:xfrm>
            <a:off x="6413282" y="2044890"/>
            <a:ext cx="731700" cy="731684"/>
          </a:xfrm>
          <a:prstGeom prst="rect">
            <a:avLst/>
          </a:prstGeom>
          <a:noFill/>
          <a:ln>
            <a:noFill/>
          </a:ln>
        </p:spPr>
      </p:pic>
      <p:sp>
        <p:nvSpPr>
          <p:cNvPr id="1299" name="Google Shape;1299;p76"/>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00" name="Google Shape;1300;p7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01" name="Google Shape;1301;p76"/>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302" name="Shape 1302"/>
        <p:cNvGrpSpPr/>
        <p:nvPr/>
      </p:nvGrpSpPr>
      <p:grpSpPr>
        <a:xfrm>
          <a:off x="0" y="0"/>
          <a:ext cx="0" cy="0"/>
          <a:chOff x="0" y="0"/>
          <a:chExt cx="0" cy="0"/>
        </a:xfrm>
      </p:grpSpPr>
      <p:sp>
        <p:nvSpPr>
          <p:cNvPr id="1303" name="Google Shape;1303;p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304" name="Google Shape;1304;p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05" name="Google Shape;1305;p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06" name="Google Shape;1306;p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07" name="Google Shape;1307;p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08" name="Google Shape;1308;p7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09" name="Google Shape;1309;p77"/>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310" name="Google Shape;1310;p77"/>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1311" name="Google Shape;1311;p77"/>
          <p:cNvPicPr preferRelativeResize="0"/>
          <p:nvPr/>
        </p:nvPicPr>
        <p:blipFill rotWithShape="1">
          <a:blip r:embed="rId3">
            <a:alphaModFix/>
          </a:blip>
          <a:srcRect b="0" l="0" r="0" t="0"/>
          <a:stretch/>
        </p:blipFill>
        <p:spPr>
          <a:xfrm>
            <a:off x="3419450" y="1298452"/>
            <a:ext cx="731700" cy="73168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312" name="Shape 1312"/>
        <p:cNvGrpSpPr/>
        <p:nvPr/>
      </p:nvGrpSpPr>
      <p:grpSpPr>
        <a:xfrm>
          <a:off x="0" y="0"/>
          <a:ext cx="0" cy="0"/>
          <a:chOff x="0" y="0"/>
          <a:chExt cx="0" cy="0"/>
        </a:xfrm>
      </p:grpSpPr>
      <p:cxnSp>
        <p:nvCxnSpPr>
          <p:cNvPr id="1313" name="Google Shape;1313;p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14" name="Google Shape;1314;p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15" name="Google Shape;1315;p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16" name="Google Shape;1316;p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17" name="Google Shape;1317;p7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18" name="Google Shape;1318;p78"/>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19" name="Google Shape;1319;p78"/>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20" name="Google Shape;1320;p78"/>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21" name="Google Shape;1321;p78"/>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22" name="Google Shape;1322;p78"/>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23" name="Google Shape;1323;p78"/>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24" name="Google Shape;1324;p78"/>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25" name="Google Shape;1325;p78"/>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26" name="Google Shape;1326;p7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27" name="Google Shape;1327;p7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28" name="Google Shape;1328;p7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329" name="Shape 1329"/>
        <p:cNvGrpSpPr/>
        <p:nvPr/>
      </p:nvGrpSpPr>
      <p:grpSpPr>
        <a:xfrm>
          <a:off x="0" y="0"/>
          <a:ext cx="0" cy="0"/>
          <a:chOff x="0" y="0"/>
          <a:chExt cx="0" cy="0"/>
        </a:xfrm>
      </p:grpSpPr>
      <p:cxnSp>
        <p:nvCxnSpPr>
          <p:cNvPr id="1330" name="Google Shape;1330;p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31" name="Google Shape;1331;p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32" name="Google Shape;1332;p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33" name="Google Shape;1333;p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34" name="Google Shape;1334;p7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35" name="Google Shape;1335;p79"/>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336" name="Google Shape;1336;p79"/>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337" name="Google Shape;1337;p79"/>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338" name="Google Shape;1338;p79"/>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39" name="Google Shape;1339;p79"/>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40" name="Google Shape;1340;p79"/>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41" name="Google Shape;1341;p79"/>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42" name="Google Shape;1342;p79"/>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43" name="Google Shape;1343;p79"/>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44" name="Google Shape;1344;p79"/>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45" name="Google Shape;1345;p79"/>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46" name="Google Shape;1346;p79"/>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47" name="Google Shape;1347;p7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48" name="Google Shape;1348;p79"/>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349" name="Shape 1349"/>
        <p:cNvGrpSpPr/>
        <p:nvPr/>
      </p:nvGrpSpPr>
      <p:grpSpPr>
        <a:xfrm>
          <a:off x="0" y="0"/>
          <a:ext cx="0" cy="0"/>
          <a:chOff x="0" y="0"/>
          <a:chExt cx="0" cy="0"/>
        </a:xfrm>
      </p:grpSpPr>
      <p:sp>
        <p:nvSpPr>
          <p:cNvPr id="1350" name="Google Shape;1350;p80"/>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1351" name="Google Shape;1351;p80"/>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1352" name="Google Shape;1352;p8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353" name="Google Shape;1353;p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54" name="Google Shape;1354;p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55" name="Google Shape;1355;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56" name="Google Shape;1356;p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57" name="Google Shape;1357;p8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58" name="Google Shape;1358;p80"/>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59" name="Google Shape;1359;p80"/>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60" name="Google Shape;1360;p80"/>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61" name="Google Shape;1361;p80"/>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62" name="Google Shape;1362;p80"/>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63" name="Google Shape;1363;p80"/>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364" name="Shape 1364"/>
        <p:cNvGrpSpPr/>
        <p:nvPr/>
      </p:nvGrpSpPr>
      <p:grpSpPr>
        <a:xfrm>
          <a:off x="0" y="0"/>
          <a:ext cx="0" cy="0"/>
          <a:chOff x="0" y="0"/>
          <a:chExt cx="0" cy="0"/>
        </a:xfrm>
      </p:grpSpPr>
      <p:cxnSp>
        <p:nvCxnSpPr>
          <p:cNvPr id="1365" name="Google Shape;1365;p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66" name="Google Shape;1366;p8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67" name="Google Shape;1367;p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8" name="Google Shape;1368;p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69" name="Google Shape;1369;p8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70" name="Google Shape;1370;p81"/>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371" name="Google Shape;1371;p81"/>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372" name="Google Shape;1372;p81"/>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73" name="Google Shape;1373;p81"/>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74" name="Google Shape;1374;p81"/>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75" name="Google Shape;1375;p81"/>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76" name="Google Shape;1376;p81"/>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77" name="Google Shape;1377;p81"/>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78" name="Google Shape;1378;p81"/>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79" name="Google Shape;1379;p8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80" name="Google Shape;1380;p81"/>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93" name="Google Shape;93;p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94" name="Google Shape;94;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5" name="Google Shape;95;p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96" name="Google Shape;96;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97" name="Google Shape;97;p9"/>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98" name="Google Shape;98;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381" name="Shape 1381"/>
        <p:cNvGrpSpPr/>
        <p:nvPr/>
      </p:nvGrpSpPr>
      <p:grpSpPr>
        <a:xfrm>
          <a:off x="0" y="0"/>
          <a:ext cx="0" cy="0"/>
          <a:chOff x="0" y="0"/>
          <a:chExt cx="0" cy="0"/>
        </a:xfrm>
      </p:grpSpPr>
      <p:cxnSp>
        <p:nvCxnSpPr>
          <p:cNvPr id="1382" name="Google Shape;1382;p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83" name="Google Shape;1383;p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84" name="Google Shape;1384;p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85" name="Google Shape;1385;p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86" name="Google Shape;1386;p8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87" name="Google Shape;1387;p82"/>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1388" name="Google Shape;1388;p8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89" name="Google Shape;1389;p8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90" name="Google Shape;1390;p8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391" name="Shape 1391"/>
        <p:cNvGrpSpPr/>
        <p:nvPr/>
      </p:nvGrpSpPr>
      <p:grpSpPr>
        <a:xfrm>
          <a:off x="0" y="0"/>
          <a:ext cx="0" cy="0"/>
          <a:chOff x="0" y="0"/>
          <a:chExt cx="0" cy="0"/>
        </a:xfrm>
      </p:grpSpPr>
      <p:cxnSp>
        <p:nvCxnSpPr>
          <p:cNvPr id="1392" name="Google Shape;1392;p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93" name="Google Shape;1393;p8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94" name="Google Shape;1394;p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5" name="Google Shape;1395;p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96" name="Google Shape;1396;p8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97" name="Google Shape;1397;p83"/>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1398" name="Google Shape;1398;p8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99" name="Google Shape;1399;p8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400" name="Google Shape;1400;p8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401" name="Shape 1401"/>
        <p:cNvGrpSpPr/>
        <p:nvPr/>
      </p:nvGrpSpPr>
      <p:grpSpPr>
        <a:xfrm>
          <a:off x="0" y="0"/>
          <a:ext cx="0" cy="0"/>
          <a:chOff x="0" y="0"/>
          <a:chExt cx="0" cy="0"/>
        </a:xfrm>
      </p:grpSpPr>
      <p:sp>
        <p:nvSpPr>
          <p:cNvPr id="1402" name="Google Shape;1402;p84"/>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1403" name="Google Shape;1403;p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404" name="Google Shape;1404;p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05" name="Google Shape;1405;p8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06" name="Google Shape;1406;p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07" name="Google Shape;1407;p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08" name="Google Shape;1408;p8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409" name="Shape 1409"/>
        <p:cNvGrpSpPr/>
        <p:nvPr/>
      </p:nvGrpSpPr>
      <p:grpSpPr>
        <a:xfrm>
          <a:off x="0" y="0"/>
          <a:ext cx="0" cy="0"/>
          <a:chOff x="0" y="0"/>
          <a:chExt cx="0" cy="0"/>
        </a:xfrm>
      </p:grpSpPr>
      <p:sp>
        <p:nvSpPr>
          <p:cNvPr id="1410" name="Google Shape;1410;p85"/>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411" name="Google Shape;1411;p85"/>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412" name="Google Shape;1412;p85"/>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413" name="Google Shape;1413;p8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14" name="Google Shape;1414;p8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415" name="Google Shape;1415;p8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1416" name="Google Shape;1416;p8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17" name="Google Shape;1417;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18" name="Google Shape;1418;p85"/>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419" name="Shape 1419"/>
        <p:cNvGrpSpPr/>
        <p:nvPr/>
      </p:nvGrpSpPr>
      <p:grpSpPr>
        <a:xfrm>
          <a:off x="0" y="0"/>
          <a:ext cx="0" cy="0"/>
          <a:chOff x="0" y="0"/>
          <a:chExt cx="0" cy="0"/>
        </a:xfrm>
      </p:grpSpPr>
      <p:cxnSp>
        <p:nvCxnSpPr>
          <p:cNvPr id="1420" name="Google Shape;1420;p8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21" name="Google Shape;1421;p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422" name="Google Shape;1422;p8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23" name="Google Shape;1423;p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4" name="Google Shape;1424;p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25" name="Google Shape;1425;p8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26" name="Google Shape;1426;p86"/>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427" name="Google Shape;1427;p86"/>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428" name="Google Shape;1428;p86"/>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1429" name="Shape 1429"/>
        <p:cNvGrpSpPr/>
        <p:nvPr/>
      </p:nvGrpSpPr>
      <p:grpSpPr>
        <a:xfrm>
          <a:off x="0" y="0"/>
          <a:ext cx="0" cy="0"/>
          <a:chOff x="0" y="0"/>
          <a:chExt cx="0" cy="0"/>
        </a:xfrm>
      </p:grpSpPr>
      <p:cxnSp>
        <p:nvCxnSpPr>
          <p:cNvPr id="1430" name="Google Shape;1430;p8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31" name="Google Shape;1431;p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432" name="Google Shape;1432;p8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33" name="Google Shape;1433;p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34" name="Google Shape;1434;p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35" name="Google Shape;1435;p8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36" name="Google Shape;1436;p87"/>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437" name="Google Shape;1437;p87"/>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1">
  <p:cSld name="CUSTOM_4_1_2">
    <p:bg>
      <p:bgPr>
        <a:solidFill>
          <a:srgbClr val="353535"/>
        </a:solidFill>
      </p:bgPr>
    </p:bg>
    <p:spTree>
      <p:nvGrpSpPr>
        <p:cNvPr id="1438" name="Shape 1438"/>
        <p:cNvGrpSpPr/>
        <p:nvPr/>
      </p:nvGrpSpPr>
      <p:grpSpPr>
        <a:xfrm>
          <a:off x="0" y="0"/>
          <a:ext cx="0" cy="0"/>
          <a:chOff x="0" y="0"/>
          <a:chExt cx="0" cy="0"/>
        </a:xfrm>
      </p:grpSpPr>
      <p:sp>
        <p:nvSpPr>
          <p:cNvPr id="1439" name="Google Shape;1439;p88"/>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1440" name="Google Shape;1440;p8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41" name="Google Shape;1441;p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442" name="Google Shape;1442;p8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1443" name="Google Shape;1443;p8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44" name="Google Shape;1444;p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45" name="Google Shape;1445;p8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1446" name="Google Shape;1446;p88"/>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447" name="Google Shape;1447;p88"/>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448" name="Google Shape;1448;p88"/>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spTree>
      <p:nvGrpSpPr>
        <p:cNvPr id="1449" name="Shape 1449"/>
        <p:cNvGrpSpPr/>
        <p:nvPr/>
      </p:nvGrpSpPr>
      <p:grpSpPr>
        <a:xfrm>
          <a:off x="0" y="0"/>
          <a:ext cx="0" cy="0"/>
          <a:chOff x="0" y="0"/>
          <a:chExt cx="0" cy="0"/>
        </a:xfrm>
      </p:grpSpPr>
      <p:sp>
        <p:nvSpPr>
          <p:cNvPr id="1450" name="Google Shape;1450;p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451" name="Google Shape;1451;p8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452" name="Google Shape;1452;p8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53" name="Google Shape;1453;p8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54" name="Google Shape;1454;p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55" name="Google Shape;1455;p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56" name="Google Shape;1456;p8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457" name="Google Shape;1457;p8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458" name="Google Shape;1458;p89"/>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459" name="Google Shape;1459;p89"/>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460" name="Google Shape;1460;p89"/>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461" name="Google Shape;1461;p89"/>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462" name="Google Shape;1462;p89"/>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463" name="Google Shape;1463;p89"/>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464" name="Google Shape;1464;p89"/>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465" name="Google Shape;1465;p89"/>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3">
    <p:spTree>
      <p:nvGrpSpPr>
        <p:cNvPr id="1466" name="Shape 1466"/>
        <p:cNvGrpSpPr/>
        <p:nvPr/>
      </p:nvGrpSpPr>
      <p:grpSpPr>
        <a:xfrm>
          <a:off x="0" y="0"/>
          <a:ext cx="0" cy="0"/>
          <a:chOff x="0" y="0"/>
          <a:chExt cx="0" cy="0"/>
        </a:xfrm>
      </p:grpSpPr>
      <p:sp>
        <p:nvSpPr>
          <p:cNvPr id="1467" name="Google Shape;1467;p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468" name="Google Shape;1468;p9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469" name="Google Shape;1469;p9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70" name="Google Shape;1470;p9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71" name="Google Shape;1471;p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72" name="Google Shape;1472;p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73" name="Google Shape;1473;p9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474" name="Google Shape;1474;p9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75" name="Google Shape;1475;p90"/>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01" name="Google Shape;101;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02" name="Google Shape;102;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3" name="Google Shape;103;p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04" name="Google Shape;104;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05" name="Google Shape;105;p1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6" name="Google Shape;106;p10"/>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07" name="Google Shape;107;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0.xml"/><Relationship Id="rId42" Type="http://schemas.openxmlformats.org/officeDocument/2006/relationships/slideLayout" Target="../slideLayouts/slideLayout82.xml"/><Relationship Id="rId41" Type="http://schemas.openxmlformats.org/officeDocument/2006/relationships/slideLayout" Target="../slideLayouts/slideLayout81.xml"/><Relationship Id="rId44" Type="http://schemas.openxmlformats.org/officeDocument/2006/relationships/slideLayout" Target="../slideLayouts/slideLayout84.xml"/><Relationship Id="rId43" Type="http://schemas.openxmlformats.org/officeDocument/2006/relationships/slideLayout" Target="../slideLayouts/slideLayout83.xml"/><Relationship Id="rId46" Type="http://schemas.openxmlformats.org/officeDocument/2006/relationships/slideLayout" Target="../slideLayouts/slideLayout86.xml"/><Relationship Id="rId45" Type="http://schemas.openxmlformats.org/officeDocument/2006/relationships/slideLayout" Target="../slideLayouts/slideLayout85.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48" Type="http://schemas.openxmlformats.org/officeDocument/2006/relationships/slideLayout" Target="../slideLayouts/slideLayout88.xml"/><Relationship Id="rId47" Type="http://schemas.openxmlformats.org/officeDocument/2006/relationships/slideLayout" Target="../slideLayouts/slideLayout87.xml"/><Relationship Id="rId49" Type="http://schemas.openxmlformats.org/officeDocument/2006/relationships/theme" Target="../theme/theme3.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31" Type="http://schemas.openxmlformats.org/officeDocument/2006/relationships/slideLayout" Target="../slideLayouts/slideLayout71.xml"/><Relationship Id="rId30" Type="http://schemas.openxmlformats.org/officeDocument/2006/relationships/slideLayout" Target="../slideLayouts/slideLayout70.xml"/><Relationship Id="rId33" Type="http://schemas.openxmlformats.org/officeDocument/2006/relationships/slideLayout" Target="../slideLayouts/slideLayout73.xml"/><Relationship Id="rId32" Type="http://schemas.openxmlformats.org/officeDocument/2006/relationships/slideLayout" Target="../slideLayouts/slideLayout72.xml"/><Relationship Id="rId35" Type="http://schemas.openxmlformats.org/officeDocument/2006/relationships/slideLayout" Target="../slideLayouts/slideLayout75.xml"/><Relationship Id="rId34" Type="http://schemas.openxmlformats.org/officeDocument/2006/relationships/slideLayout" Target="../slideLayouts/slideLayout74.xml"/><Relationship Id="rId37" Type="http://schemas.openxmlformats.org/officeDocument/2006/relationships/slideLayout" Target="../slideLayouts/slideLayout77.xml"/><Relationship Id="rId36" Type="http://schemas.openxmlformats.org/officeDocument/2006/relationships/slideLayout" Target="../slideLayouts/slideLayout76.xml"/><Relationship Id="rId39" Type="http://schemas.openxmlformats.org/officeDocument/2006/relationships/slideLayout" Target="../slideLayouts/slideLayout79.xml"/><Relationship Id="rId38" Type="http://schemas.openxmlformats.org/officeDocument/2006/relationships/slideLayout" Target="../slideLayouts/slideLayout78.xml"/><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29" Type="http://schemas.openxmlformats.org/officeDocument/2006/relationships/slideLayout" Target="../slideLayouts/slideLayout69.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0" name="Shape 700"/>
        <p:cNvGrpSpPr/>
        <p:nvPr/>
      </p:nvGrpSpPr>
      <p:grpSpPr>
        <a:xfrm>
          <a:off x="0" y="0"/>
          <a:ext cx="0" cy="0"/>
          <a:chOff x="0" y="0"/>
          <a:chExt cx="0" cy="0"/>
        </a:xfrm>
      </p:grpSpPr>
      <p:sp>
        <p:nvSpPr>
          <p:cNvPr id="701" name="Google Shape;701;p42"/>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02" name="Google Shape;702;p42"/>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703" name="Google Shape;703;p42"/>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designator</a:t>
            </a:r>
            <a:endParaRPr sz="700">
              <a:latin typeface="Red Hat Text Medium"/>
              <a:ea typeface="Red Hat Text Medium"/>
              <a:cs typeface="Red Hat Text Medium"/>
              <a:sym typeface="Red Hat Text Medium"/>
            </a:endParaRPr>
          </a:p>
        </p:txBody>
      </p:sp>
      <p:sp>
        <p:nvSpPr>
          <p:cNvPr id="704" name="Google Shape;704;p42"/>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V0000000</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 id="2147483728" r:id="rId41"/>
    <p:sldLayoutId id="2147483729" r:id="rId42"/>
    <p:sldLayoutId id="2147483730" r:id="rId43"/>
    <p:sldLayoutId id="2147483731" r:id="rId44"/>
    <p:sldLayoutId id="2147483732" r:id="rId45"/>
    <p:sldLayoutId id="2147483733" r:id="rId46"/>
    <p:sldLayoutId id="2147483734" r:id="rId47"/>
    <p:sldLayoutId id="2147483735"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 Id="rId3" Type="http://schemas.openxmlformats.org/officeDocument/2006/relationships/image" Target="../media/image69.png"/><Relationship Id="rId4" Type="http://schemas.openxmlformats.org/officeDocument/2006/relationships/image" Target="../media/image72.png"/><Relationship Id="rId5"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8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8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7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hyperlink" Target="https://kubernetes.io/docs/reference/using-api/#api-versioning" TargetMode="External"/><Relationship Id="rId4" Type="http://schemas.openxmlformats.org/officeDocument/2006/relationships/hyperlink" Target="https://github.com/kubernetes/community/blob/master/contributors/devel/sig-architecture/api-conventions.md" TargetMode="External"/><Relationship Id="rId5" Type="http://schemas.openxmlformats.org/officeDocument/2006/relationships/hyperlink" Target="https://github.com/kubernetes/community/blob/master/contributors/devel/sig-architecture/api_changes.md#changing-the-ap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7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84.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hyperlink" Target="https://www.lucidchart.com/documents/edit/5ef85de9-eff5-48d8-9fa9-c1989bcf0b29/0?callback=close&amp;name=slides&amp;callback_type=back&amp;v=623&amp;s=960" TargetMode="External"/><Relationship Id="rId4" Type="http://schemas.openxmlformats.org/officeDocument/2006/relationships/image" Target="../media/image89.png"/><Relationship Id="rId5" Type="http://schemas.openxmlformats.org/officeDocument/2006/relationships/hyperlink" Target="https://kubernetes.io/docs/concepts/workloads/controllers/garbage-collection/" TargetMode="External"/><Relationship Id="rId6" Type="http://schemas.openxmlformats.org/officeDocument/2006/relationships/hyperlink" Target="https://kubernetes.io/docs/tasks/access-kubernetes-api/custom-resources/custom-resource-definition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hyperlink" Target="https://www.lucidchart.com/documents/edit/5ef85de9-eff5-48d8-9fa9-c1989bcf0b29/0?callback=close&amp;name=slides&amp;callback_type=back&amp;v=623&amp;s=960" TargetMode="External"/><Relationship Id="rId4" Type="http://schemas.openxmlformats.org/officeDocument/2006/relationships/image" Target="../media/image89.png"/><Relationship Id="rId5" Type="http://schemas.openxmlformats.org/officeDocument/2006/relationships/hyperlink" Target="https://kubernetes.io/docs/concepts/workloads/controllers/garbage-collection/" TargetMode="External"/><Relationship Id="rId6" Type="http://schemas.openxmlformats.org/officeDocument/2006/relationships/hyperlink" Target="https://kubernetes.io/docs/tasks/access-kubernetes-api/custom-resources/custom-resource-definition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hyperlink" Target="https://kubernetes.io/docs/concepts/workloads/controllers/garbage-collection/" TargetMode="External"/><Relationship Id="rId4" Type="http://schemas.openxmlformats.org/officeDocument/2006/relationships/hyperlink" Target="https://kubernetes.io/docs/tasks/access-kubernetes-api/custom-resources/custom-resource-definition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hyperlink" Target="https://www.lucidchart.com/documents/edit/5b642599-36be-41cb-b1ef-c66b0de0eb65/0?callback=close&amp;name=slides&amp;callback_type=back&amp;v=148&amp;s=960" TargetMode="Externa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hyperlink" Target="https://www.lucidchart.com/documents/edit/5b642599-36be-41cb-b1ef-c66b0de0eb65/0?callback=close&amp;name=slides&amp;callback_type=back&amp;v=148&amp;s=960" TargetMode="Externa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6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hyperlink" Target="https://www.lucidchart.com/documents/edit/5b642599-36be-41cb-b1ef-c66b0de0eb65/0?callback=close&amp;name=slides&amp;callback_type=back&amp;v=148&amp;s=960" TargetMode="Externa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127.0.0.1:8080/apis/batch/v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hyperlink" Target="https://www.lucidchart.com/documents/edit/5b642599-36be-41cb-b1ef-c66b0de0eb65/0?callback=close&amp;name=slides&amp;callback_type=back&amp;v=148&amp;s=960" TargetMode="Externa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60.pn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67.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91"/>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1" name="Google Shape;1481;p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482" name="Google Shape;1482;p91"/>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Operator Framework Workshop</a:t>
            </a:r>
            <a:endParaRPr/>
          </a:p>
        </p:txBody>
      </p:sp>
      <p:sp>
        <p:nvSpPr>
          <p:cNvPr id="1483" name="Google Shape;1483;p91"/>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4" name="Google Shape;1484;p91"/>
          <p:cNvSpPr txBox="1"/>
          <p:nvPr>
            <p:ph type="title"/>
          </p:nvPr>
        </p:nvSpPr>
        <p:spPr>
          <a:xfrm>
            <a:off x="2083875" y="1743625"/>
            <a:ext cx="7533300" cy="1600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Kubernetes API 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567" name="Google Shape;1567;p100"/>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Components’ interaction with API Server</a:t>
            </a:r>
            <a:endParaRPr/>
          </a:p>
        </p:txBody>
      </p:sp>
      <p:sp>
        <p:nvSpPr>
          <p:cNvPr id="1568" name="Google Shape;1568;p1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69" name="Google Shape;1569;p10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t/>
            </a:r>
            <a:endParaRPr/>
          </a:p>
        </p:txBody>
      </p:sp>
      <p:sp>
        <p:nvSpPr>
          <p:cNvPr id="1570" name="Google Shape;1570;p10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571" name="Google Shape;1571;p100"/>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p>
            <a:pPr indent="-355600" lvl="0" marL="457200" rtl="0" algn="l">
              <a:spcBef>
                <a:spcPts val="1000"/>
              </a:spcBef>
              <a:spcAft>
                <a:spcPts val="0"/>
              </a:spcAft>
              <a:buSzPts val="2000"/>
              <a:buChar char="▸"/>
            </a:pPr>
            <a:r>
              <a:rPr lang="en" sz="2000"/>
              <a:t>Commands</a:t>
            </a:r>
            <a:endParaRPr sz="2000"/>
          </a:p>
          <a:p>
            <a:pPr indent="-342900" lvl="1" marL="914400" rtl="0" algn="l">
              <a:spcBef>
                <a:spcPts val="0"/>
              </a:spcBef>
              <a:spcAft>
                <a:spcPts val="0"/>
              </a:spcAft>
              <a:buSzPts val="1800"/>
              <a:buChar char="･"/>
            </a:pPr>
            <a:r>
              <a:rPr lang="en" sz="1800"/>
              <a:t>not guaranteed to succeed (retries)</a:t>
            </a:r>
            <a:endParaRPr sz="1800"/>
          </a:p>
          <a:p>
            <a:pPr indent="-342900" lvl="1" marL="914400" rtl="0" algn="l">
              <a:spcBef>
                <a:spcPts val="0"/>
              </a:spcBef>
              <a:spcAft>
                <a:spcPts val="0"/>
              </a:spcAft>
              <a:buSzPts val="1800"/>
              <a:buChar char="･"/>
            </a:pPr>
            <a:r>
              <a:rPr lang="en" sz="1800"/>
              <a:t>requests (intention) to do something</a:t>
            </a:r>
            <a:endParaRPr sz="1800"/>
          </a:p>
          <a:p>
            <a:pPr indent="-342900" lvl="1" marL="914400" rtl="0" algn="l">
              <a:spcBef>
                <a:spcPts val="0"/>
              </a:spcBef>
              <a:spcAft>
                <a:spcPts val="0"/>
              </a:spcAft>
              <a:buSzPts val="1800"/>
              <a:buChar char="･"/>
            </a:pPr>
            <a:r>
              <a:rPr lang="en" sz="1800"/>
              <a:t>tighter coupling between sender and owner</a:t>
            </a:r>
            <a:endParaRPr sz="1800"/>
          </a:p>
          <a:p>
            <a:pPr indent="-342900" lvl="1" marL="914400" rtl="0" algn="l">
              <a:spcBef>
                <a:spcPts val="0"/>
              </a:spcBef>
              <a:spcAft>
                <a:spcPts val="0"/>
              </a:spcAft>
              <a:buSzPts val="1800"/>
              <a:buChar char="･"/>
            </a:pPr>
            <a:r>
              <a:rPr lang="en" sz="1800"/>
              <a:t>typically used in synchronous request and response communications</a:t>
            </a:r>
            <a:endParaRPr sz="1800"/>
          </a:p>
        </p:txBody>
      </p:sp>
      <p:sp>
        <p:nvSpPr>
          <p:cNvPr id="1572" name="Google Shape;1572;p100"/>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p>
            <a:pPr indent="-355600" lvl="0" marL="457200" rtl="0" algn="l">
              <a:spcBef>
                <a:spcPts val="1000"/>
              </a:spcBef>
              <a:spcAft>
                <a:spcPts val="0"/>
              </a:spcAft>
              <a:buSzPts val="2000"/>
              <a:buChar char="▸"/>
            </a:pPr>
            <a:r>
              <a:rPr lang="en" sz="2000"/>
              <a:t>Events</a:t>
            </a:r>
            <a:endParaRPr sz="2000"/>
          </a:p>
          <a:p>
            <a:pPr indent="-342900" lvl="1" marL="914400" rtl="0" algn="l">
              <a:spcBef>
                <a:spcPts val="0"/>
              </a:spcBef>
              <a:spcAft>
                <a:spcPts val="0"/>
              </a:spcAft>
              <a:buSzPts val="1800"/>
              <a:buChar char="･"/>
            </a:pPr>
            <a:r>
              <a:rPr lang="en" sz="1800"/>
              <a:t>events are things that have happened</a:t>
            </a:r>
            <a:endParaRPr sz="1800"/>
          </a:p>
          <a:p>
            <a:pPr indent="-342900" lvl="1" marL="914400" rtl="0" algn="l">
              <a:spcBef>
                <a:spcPts val="0"/>
              </a:spcBef>
              <a:spcAft>
                <a:spcPts val="0"/>
              </a:spcAft>
              <a:buSzPts val="1800"/>
              <a:buChar char="･"/>
            </a:pPr>
            <a:r>
              <a:rPr lang="en" sz="1800"/>
              <a:t>cannot be rejected as they have happened but can be ignored</a:t>
            </a:r>
            <a:endParaRPr sz="1800"/>
          </a:p>
          <a:p>
            <a:pPr indent="-342900" lvl="1" marL="914400" rtl="0" algn="l">
              <a:spcBef>
                <a:spcPts val="0"/>
              </a:spcBef>
              <a:spcAft>
                <a:spcPts val="0"/>
              </a:spcAft>
              <a:buSzPts val="1800"/>
              <a:buChar char="･"/>
            </a:pPr>
            <a:r>
              <a:rPr lang="en" sz="1800"/>
              <a:t>less coupling if any between sender and receiver</a:t>
            </a:r>
            <a:endParaRPr sz="1800"/>
          </a:p>
          <a:p>
            <a:pPr indent="-342900" lvl="1" marL="914400" rtl="0" algn="l">
              <a:spcBef>
                <a:spcPts val="0"/>
              </a:spcBef>
              <a:spcAft>
                <a:spcPts val="0"/>
              </a:spcAft>
              <a:buSzPts val="1800"/>
              <a:buChar char="･"/>
            </a:pPr>
            <a:r>
              <a:rPr lang="en" sz="1800"/>
              <a:t>asynchronous, 1 to many communication; think publish subscribe model</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01"/>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Medium"/>
                <a:ea typeface="Red Hat Text Medium"/>
                <a:cs typeface="Red Hat Text Medium"/>
                <a:sym typeface="Red Hat Text Medium"/>
              </a:rPr>
              <a:t>Kubernetes API</a:t>
            </a:r>
            <a:endParaRPr/>
          </a:p>
        </p:txBody>
      </p:sp>
      <p:sp>
        <p:nvSpPr>
          <p:cNvPr id="1578" name="Google Shape;1578;p1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79" name="Google Shape;1579;p10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580" name="Google Shape;1580;p101"/>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watch</a:t>
            </a:r>
            <a:endParaRPr/>
          </a:p>
        </p:txBody>
      </p:sp>
      <p:sp>
        <p:nvSpPr>
          <p:cNvPr id="1581" name="Google Shape;1581;p101"/>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check</a:t>
            </a:r>
            <a:endParaRPr/>
          </a:p>
          <a:p>
            <a:pPr indent="0" lvl="0" marL="0" rtl="0" algn="ctr">
              <a:spcBef>
                <a:spcPts val="0"/>
              </a:spcBef>
              <a:spcAft>
                <a:spcPts val="0"/>
              </a:spcAft>
              <a:buNone/>
            </a:pPr>
            <a:r>
              <a:rPr lang="en"/>
              <a:t>differences</a:t>
            </a:r>
            <a:endParaRPr/>
          </a:p>
        </p:txBody>
      </p:sp>
      <p:sp>
        <p:nvSpPr>
          <p:cNvPr id="1582" name="Google Shape;1582;p101"/>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act</a:t>
            </a:r>
            <a:endParaRPr/>
          </a:p>
        </p:txBody>
      </p:sp>
      <p:sp>
        <p:nvSpPr>
          <p:cNvPr id="1583" name="Google Shape;1583;p10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Kubernetes Controller</a:t>
            </a:r>
            <a:endParaRPr/>
          </a:p>
        </p:txBody>
      </p:sp>
      <p:sp>
        <p:nvSpPr>
          <p:cNvPr id="1584" name="Google Shape;1584;p10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control loop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Medium"/>
                <a:ea typeface="Red Hat Text Medium"/>
                <a:cs typeface="Red Hat Text Medium"/>
                <a:sym typeface="Red Hat Text Medium"/>
              </a:rPr>
              <a:t>Kubernetes API</a:t>
            </a:r>
            <a:endParaRPr/>
          </a:p>
        </p:txBody>
      </p:sp>
      <p:sp>
        <p:nvSpPr>
          <p:cNvPr id="1590" name="Google Shape;1590;p1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91" name="Google Shape;1591;p10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592" name="Google Shape;1592;p10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Kubernetes Controller</a:t>
            </a:r>
            <a:endParaRPr/>
          </a:p>
        </p:txBody>
      </p:sp>
      <p:sp>
        <p:nvSpPr>
          <p:cNvPr id="1593" name="Google Shape;1593;p102"/>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control loop</a:t>
            </a:r>
            <a:endParaRPr/>
          </a:p>
        </p:txBody>
      </p:sp>
      <p:pic>
        <p:nvPicPr>
          <p:cNvPr id="1594" name="Google Shape;1594;p102"/>
          <p:cNvPicPr preferRelativeResize="0"/>
          <p:nvPr/>
        </p:nvPicPr>
        <p:blipFill>
          <a:blip r:embed="rId3">
            <a:alphaModFix/>
          </a:blip>
          <a:stretch>
            <a:fillRect/>
          </a:stretch>
        </p:blipFill>
        <p:spPr>
          <a:xfrm>
            <a:off x="4106164" y="2727250"/>
            <a:ext cx="4591050" cy="1924050"/>
          </a:xfrm>
          <a:prstGeom prst="rect">
            <a:avLst/>
          </a:prstGeom>
          <a:noFill/>
          <a:ln>
            <a:noFill/>
          </a:ln>
        </p:spPr>
      </p:pic>
      <p:pic>
        <p:nvPicPr>
          <p:cNvPr id="1595" name="Google Shape;1595;p102"/>
          <p:cNvPicPr preferRelativeResize="0"/>
          <p:nvPr/>
        </p:nvPicPr>
        <p:blipFill>
          <a:blip r:embed="rId4">
            <a:alphaModFix/>
          </a:blip>
          <a:stretch>
            <a:fillRect/>
          </a:stretch>
        </p:blipFill>
        <p:spPr>
          <a:xfrm>
            <a:off x="518725" y="2727250"/>
            <a:ext cx="3801364" cy="3919306"/>
          </a:xfrm>
          <a:prstGeom prst="rect">
            <a:avLst/>
          </a:prstGeom>
          <a:noFill/>
          <a:ln>
            <a:noFill/>
          </a:ln>
        </p:spPr>
      </p:pic>
      <p:pic>
        <p:nvPicPr>
          <p:cNvPr id="1596" name="Google Shape;1596;p102"/>
          <p:cNvPicPr preferRelativeResize="0"/>
          <p:nvPr/>
        </p:nvPicPr>
        <p:blipFill>
          <a:blip r:embed="rId5">
            <a:alphaModFix/>
          </a:blip>
          <a:stretch>
            <a:fillRect/>
          </a:stretch>
        </p:blipFill>
        <p:spPr>
          <a:xfrm>
            <a:off x="8483289" y="2879650"/>
            <a:ext cx="3189986" cy="2578986"/>
          </a:xfrm>
          <a:prstGeom prst="rect">
            <a:avLst/>
          </a:prstGeom>
          <a:noFill/>
          <a:ln>
            <a:noFill/>
          </a:ln>
        </p:spPr>
      </p:pic>
      <p:sp>
        <p:nvSpPr>
          <p:cNvPr id="1597" name="Google Shape;1597;p102"/>
          <p:cNvSpPr txBox="1"/>
          <p:nvPr/>
        </p:nvSpPr>
        <p:spPr>
          <a:xfrm>
            <a:off x="1727013" y="2631850"/>
            <a:ext cx="138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Watch</a:t>
            </a:r>
            <a:endParaRPr sz="1800">
              <a:latin typeface="Red Hat Display"/>
              <a:ea typeface="Red Hat Display"/>
              <a:cs typeface="Red Hat Display"/>
              <a:sym typeface="Red Hat Display"/>
            </a:endParaRPr>
          </a:p>
        </p:txBody>
      </p:sp>
      <p:sp>
        <p:nvSpPr>
          <p:cNvPr id="1598" name="Google Shape;1598;p102"/>
          <p:cNvSpPr txBox="1"/>
          <p:nvPr/>
        </p:nvSpPr>
        <p:spPr>
          <a:xfrm>
            <a:off x="5358150" y="2631850"/>
            <a:ext cx="2087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Check Differences</a:t>
            </a:r>
            <a:endParaRPr sz="1800">
              <a:latin typeface="Red Hat Display"/>
              <a:ea typeface="Red Hat Display"/>
              <a:cs typeface="Red Hat Display"/>
              <a:sym typeface="Red Hat Display"/>
            </a:endParaRPr>
          </a:p>
        </p:txBody>
      </p:sp>
      <p:sp>
        <p:nvSpPr>
          <p:cNvPr id="1599" name="Google Shape;1599;p102"/>
          <p:cNvSpPr txBox="1"/>
          <p:nvPr/>
        </p:nvSpPr>
        <p:spPr>
          <a:xfrm>
            <a:off x="9034738" y="2631850"/>
            <a:ext cx="2087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Act</a:t>
            </a:r>
            <a:endParaRPr sz="1800">
              <a:latin typeface="Red Hat Display"/>
              <a:ea typeface="Red Hat Display"/>
              <a:cs typeface="Red Hat Display"/>
              <a:sym typeface="Red Hat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0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1605" name="Google Shape;1605;p10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606" name="Google Shape;1606;p103"/>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607" name="Google Shape;1607;p103"/>
          <p:cNvSpPr txBox="1"/>
          <p:nvPr>
            <p:ph type="title"/>
          </p:nvPr>
        </p:nvSpPr>
        <p:spPr>
          <a:xfrm>
            <a:off x="900275" y="1736433"/>
            <a:ext cx="3885900" cy="269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Questions?</a:t>
            </a:r>
            <a:endParaRPr/>
          </a:p>
        </p:txBody>
      </p:sp>
      <p:sp>
        <p:nvSpPr>
          <p:cNvPr id="1608" name="Google Shape;1608;p103"/>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p>
            <a:pPr indent="0" lvl="0" marL="0" rtl="0" algn="l">
              <a:spcBef>
                <a:spcPts val="0"/>
              </a:spcBef>
              <a:spcAft>
                <a:spcPts val="2000"/>
              </a:spcAft>
              <a:buNone/>
            </a:pPr>
            <a:r>
              <a:t/>
            </a:r>
            <a:endParaRPr/>
          </a:p>
        </p:txBody>
      </p:sp>
      <p:sp>
        <p:nvSpPr>
          <p:cNvPr id="1609" name="Google Shape;1609;p103"/>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p>
            <a:pPr indent="0" lvl="0" marL="0" rtl="0" algn="l">
              <a:spcBef>
                <a:spcPts val="0"/>
              </a:spcBef>
              <a:spcAft>
                <a:spcPts val="20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615" name="Google Shape;1615;p104"/>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API Versioning</a:t>
            </a:r>
            <a:endParaRPr/>
          </a:p>
        </p:txBody>
      </p:sp>
      <p:sp>
        <p:nvSpPr>
          <p:cNvPr id="1616" name="Google Shape;1616;p1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17" name="Google Shape;1617;p10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New feature development proceeds through a series of stages of increasing maturity</a:t>
            </a:r>
            <a:endParaRPr/>
          </a:p>
          <a:p>
            <a:pPr indent="0" lvl="0" marL="0" rtl="0" algn="ctr">
              <a:spcBef>
                <a:spcPts val="500"/>
              </a:spcBef>
              <a:spcAft>
                <a:spcPts val="0"/>
              </a:spcAft>
              <a:buClr>
                <a:schemeClr val="dk1"/>
              </a:buClr>
              <a:buSzPts val="1100"/>
              <a:buFont typeface="Arial"/>
              <a:buNone/>
            </a:pPr>
            <a:r>
              <a:t/>
            </a:r>
            <a:endParaRPr/>
          </a:p>
          <a:p>
            <a:pPr indent="0" lvl="0" marL="0" rtl="0" algn="ctr">
              <a:spcBef>
                <a:spcPts val="500"/>
              </a:spcBef>
              <a:spcAft>
                <a:spcPts val="500"/>
              </a:spcAft>
              <a:buNone/>
            </a:pPr>
            <a:r>
              <a:t/>
            </a:r>
            <a:endParaRPr/>
          </a:p>
        </p:txBody>
      </p:sp>
      <p:sp>
        <p:nvSpPr>
          <p:cNvPr id="1618" name="Google Shape;1618;p10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https://github.com/kubernetes/community/blob/master/contributors/devel/sig-architecture/api_changes.md#alpha-beta-and-stable-versions</a:t>
            </a:r>
            <a:endParaRPr/>
          </a:p>
        </p:txBody>
      </p:sp>
      <p:sp>
        <p:nvSpPr>
          <p:cNvPr id="1619" name="Google Shape;1619;p104"/>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p>
            <a:pPr indent="0" lvl="0" marL="0" rtl="0" algn="ctr">
              <a:spcBef>
                <a:spcPts val="0"/>
              </a:spcBef>
              <a:spcAft>
                <a:spcPts val="1000"/>
              </a:spcAft>
              <a:buNone/>
            </a:pPr>
            <a:r>
              <a:rPr lang="en" sz="3700"/>
              <a:t>alpha</a:t>
            </a:r>
            <a:endParaRPr sz="3700"/>
          </a:p>
        </p:txBody>
      </p:sp>
      <p:sp>
        <p:nvSpPr>
          <p:cNvPr id="1620" name="Google Shape;1620;p104"/>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p>
            <a:pPr indent="0" lvl="0" marL="0" rtl="0" algn="ctr">
              <a:spcBef>
                <a:spcPts val="0"/>
              </a:spcBef>
              <a:spcAft>
                <a:spcPts val="1000"/>
              </a:spcAft>
              <a:buNone/>
            </a:pPr>
            <a:r>
              <a:rPr lang="en" sz="3600"/>
              <a:t>stable</a:t>
            </a:r>
            <a:endParaRPr sz="3600"/>
          </a:p>
        </p:txBody>
      </p:sp>
      <p:sp>
        <p:nvSpPr>
          <p:cNvPr id="1621" name="Google Shape;1621;p104"/>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p>
            <a:pPr indent="0" lvl="0" marL="0" rtl="0" algn="ctr">
              <a:spcBef>
                <a:spcPts val="0"/>
              </a:spcBef>
              <a:spcAft>
                <a:spcPts val="1000"/>
              </a:spcAft>
              <a:buNone/>
            </a:pPr>
            <a:r>
              <a:rPr lang="en" sz="3600"/>
              <a:t>beta</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627" name="Google Shape;1627;p1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28" name="Google Shape;1628;p10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https://kubernetes.io/docs/concepts/overview/kubernetes-api/#api-versioning</a:t>
            </a:r>
            <a:endParaRPr/>
          </a:p>
        </p:txBody>
      </p:sp>
      <p:sp>
        <p:nvSpPr>
          <p:cNvPr id="1629" name="Google Shape;1629;p105"/>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alpha</a:t>
            </a:r>
            <a:endParaRPr/>
          </a:p>
        </p:txBody>
      </p:sp>
      <p:sp>
        <p:nvSpPr>
          <p:cNvPr id="1630" name="Google Shape;1630;p10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t/>
            </a:r>
            <a:endParaRPr/>
          </a:p>
        </p:txBody>
      </p:sp>
      <p:sp>
        <p:nvSpPr>
          <p:cNvPr id="1631" name="Google Shape;1631;p105"/>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version names contain alpha (e.g. v1alpha1).</a:t>
            </a:r>
            <a:endParaRPr/>
          </a:p>
          <a:p>
            <a:pPr indent="0" lvl="0" marL="0" rtl="0" algn="l">
              <a:spcBef>
                <a:spcPts val="2000"/>
              </a:spcBef>
              <a:spcAft>
                <a:spcPts val="0"/>
              </a:spcAft>
              <a:buNone/>
            </a:pPr>
            <a:r>
              <a:rPr lang="en"/>
              <a:t>May be buggy. Enabling the feature may expose bugs. Disabled by default.</a:t>
            </a:r>
            <a:endParaRPr/>
          </a:p>
          <a:p>
            <a:pPr indent="0" lvl="0" marL="0" rtl="0" algn="l">
              <a:spcBef>
                <a:spcPts val="2000"/>
              </a:spcBef>
              <a:spcAft>
                <a:spcPts val="0"/>
              </a:spcAft>
              <a:buNone/>
            </a:pPr>
            <a:r>
              <a:rPr lang="en"/>
              <a:t>Support for feature may be dropped at any time </a:t>
            </a:r>
            <a:r>
              <a:rPr b="1" lang="en"/>
              <a:t>without notice</a:t>
            </a:r>
            <a:r>
              <a:rPr lang="en"/>
              <a:t>.</a:t>
            </a:r>
            <a:endParaRPr/>
          </a:p>
          <a:p>
            <a:pPr indent="0" lvl="0" marL="0" rtl="0" algn="l">
              <a:spcBef>
                <a:spcPts val="2000"/>
              </a:spcBef>
              <a:spcAft>
                <a:spcPts val="0"/>
              </a:spcAft>
              <a:buNone/>
            </a:pPr>
            <a:r>
              <a:rPr lang="en"/>
              <a:t>The API may change in incompatible ways in a later software release </a:t>
            </a:r>
            <a:r>
              <a:rPr b="1" lang="en"/>
              <a:t>without notice</a:t>
            </a:r>
            <a:r>
              <a:rPr lang="en"/>
              <a:t>.</a:t>
            </a:r>
            <a:endParaRPr/>
          </a:p>
          <a:p>
            <a:pPr indent="0" lvl="0" marL="0" rtl="0" algn="l">
              <a:spcBef>
                <a:spcPts val="2000"/>
              </a:spcBef>
              <a:spcAft>
                <a:spcPts val="2000"/>
              </a:spcAft>
              <a:buNone/>
            </a:pPr>
            <a:r>
              <a:rPr lang="en"/>
              <a:t>Recommended for use only in short-lived testing clusters, due to the increased risk of bugs and lack of long-term support.</a:t>
            </a:r>
            <a:endParaRPr/>
          </a:p>
        </p:txBody>
      </p:sp>
      <p:pic>
        <p:nvPicPr>
          <p:cNvPr id="1632" name="Google Shape;1632;p105"/>
          <p:cNvPicPr preferRelativeResize="0"/>
          <p:nvPr/>
        </p:nvPicPr>
        <p:blipFill rotWithShape="1">
          <a:blip r:embed="rId3">
            <a:alphaModFix/>
          </a:blip>
          <a:srcRect b="0" l="14644" r="14644" t="0"/>
          <a:stretch/>
        </p:blipFill>
        <p:spPr>
          <a:xfrm>
            <a:off x="885125" y="2282950"/>
            <a:ext cx="4187900" cy="395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638" name="Google Shape;1638;p10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39" name="Google Shape;1639;p10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https://kubernetes.io/docs/concepts/overview/kubernetes-api/#api-versioning</a:t>
            </a:r>
            <a:endParaRPr/>
          </a:p>
        </p:txBody>
      </p:sp>
      <p:sp>
        <p:nvSpPr>
          <p:cNvPr id="1640" name="Google Shape;1640;p106"/>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beta</a:t>
            </a:r>
            <a:endParaRPr/>
          </a:p>
        </p:txBody>
      </p:sp>
      <p:sp>
        <p:nvSpPr>
          <p:cNvPr id="1641" name="Google Shape;1641;p10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t/>
            </a:r>
            <a:endParaRPr/>
          </a:p>
        </p:txBody>
      </p:sp>
      <p:sp>
        <p:nvSpPr>
          <p:cNvPr id="1642" name="Google Shape;1642;p106"/>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version names contain beta (e.g. v2beta3).</a:t>
            </a:r>
            <a:endParaRPr/>
          </a:p>
          <a:p>
            <a:pPr indent="0" lvl="0" marL="0" rtl="0" algn="l">
              <a:spcBef>
                <a:spcPts val="2000"/>
              </a:spcBef>
              <a:spcAft>
                <a:spcPts val="0"/>
              </a:spcAft>
              <a:buNone/>
            </a:pPr>
            <a:r>
              <a:rPr lang="en"/>
              <a:t>Code is well tested. Enabling the feature is considered safe. </a:t>
            </a:r>
            <a:r>
              <a:rPr b="1" lang="en"/>
              <a:t>Enabled by default</a:t>
            </a:r>
            <a:r>
              <a:rPr lang="en"/>
              <a:t>.</a:t>
            </a:r>
            <a:endParaRPr/>
          </a:p>
          <a:p>
            <a:pPr indent="0" lvl="0" marL="0" rtl="0" algn="l">
              <a:spcBef>
                <a:spcPts val="2000"/>
              </a:spcBef>
              <a:spcAft>
                <a:spcPts val="0"/>
              </a:spcAft>
              <a:buNone/>
            </a:pPr>
            <a:r>
              <a:rPr lang="en"/>
              <a:t>Support for the overall feature </a:t>
            </a:r>
            <a:r>
              <a:rPr lang="en" u="sng"/>
              <a:t>will not be dropped, though details may change</a:t>
            </a:r>
            <a:r>
              <a:rPr lang="en"/>
              <a:t>.</a:t>
            </a:r>
            <a:endParaRPr/>
          </a:p>
          <a:p>
            <a:pPr indent="0" lvl="0" marL="0" rtl="0" algn="l">
              <a:spcBef>
                <a:spcPts val="2000"/>
              </a:spcBef>
              <a:spcAft>
                <a:spcPts val="0"/>
              </a:spcAft>
              <a:buNone/>
            </a:pPr>
            <a:r>
              <a:rPr lang="en"/>
              <a:t>The schema and/or semantics of objects may change in incompatible ways in a subsequent beta or stable release.</a:t>
            </a:r>
            <a:endParaRPr/>
          </a:p>
          <a:p>
            <a:pPr indent="0" lvl="0" marL="0" rtl="0" algn="l">
              <a:spcBef>
                <a:spcPts val="2000"/>
              </a:spcBef>
              <a:spcAft>
                <a:spcPts val="2000"/>
              </a:spcAft>
              <a:buNone/>
            </a:pPr>
            <a:r>
              <a:rPr lang="en"/>
              <a:t>Recommended for only </a:t>
            </a:r>
            <a:r>
              <a:rPr b="1" lang="en"/>
              <a:t>non-business-critical uses</a:t>
            </a:r>
            <a:r>
              <a:rPr lang="en"/>
              <a:t>.</a:t>
            </a:r>
            <a:endParaRPr/>
          </a:p>
        </p:txBody>
      </p:sp>
      <p:pic>
        <p:nvPicPr>
          <p:cNvPr id="1643" name="Google Shape;1643;p106"/>
          <p:cNvPicPr preferRelativeResize="0"/>
          <p:nvPr/>
        </p:nvPicPr>
        <p:blipFill rotWithShape="1">
          <a:blip r:embed="rId3">
            <a:alphaModFix/>
          </a:blip>
          <a:srcRect b="36792" l="0" r="0" t="0"/>
          <a:stretch/>
        </p:blipFill>
        <p:spPr>
          <a:xfrm>
            <a:off x="885125" y="2282950"/>
            <a:ext cx="4187899" cy="3950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649" name="Google Shape;1649;p1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50" name="Google Shape;1650;p10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https://kubernetes.io/docs/concepts/overview/kubernetes-api/#api-versioning</a:t>
            </a:r>
            <a:endParaRPr/>
          </a:p>
        </p:txBody>
      </p:sp>
      <p:sp>
        <p:nvSpPr>
          <p:cNvPr id="1651" name="Google Shape;1651;p107"/>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stable</a:t>
            </a:r>
            <a:endParaRPr/>
          </a:p>
        </p:txBody>
      </p:sp>
      <p:sp>
        <p:nvSpPr>
          <p:cNvPr id="1652" name="Google Shape;1652;p10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t/>
            </a:r>
            <a:endParaRPr/>
          </a:p>
        </p:txBody>
      </p:sp>
      <p:sp>
        <p:nvSpPr>
          <p:cNvPr id="1653" name="Google Shape;1653;p107"/>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version name is vX where X is an integer.</a:t>
            </a:r>
            <a:endParaRPr/>
          </a:p>
          <a:p>
            <a:pPr indent="0" lvl="0" marL="0" rtl="0" algn="l">
              <a:spcBef>
                <a:spcPts val="2000"/>
              </a:spcBef>
              <a:spcAft>
                <a:spcPts val="0"/>
              </a:spcAft>
              <a:buNone/>
            </a:pPr>
            <a:r>
              <a:rPr lang="en"/>
              <a:t>Stable versions of features will appear in released software for many subsequent versions.</a:t>
            </a:r>
            <a:endParaRPr/>
          </a:p>
          <a:p>
            <a:pPr indent="0" lvl="0" marL="0" rtl="0" algn="l">
              <a:spcBef>
                <a:spcPts val="2000"/>
              </a:spcBef>
              <a:spcAft>
                <a:spcPts val="2000"/>
              </a:spcAft>
              <a:buNone/>
            </a:pPr>
            <a:r>
              <a:t/>
            </a:r>
            <a:endParaRPr/>
          </a:p>
        </p:txBody>
      </p:sp>
      <p:pic>
        <p:nvPicPr>
          <p:cNvPr id="1654" name="Google Shape;1654;p107"/>
          <p:cNvPicPr preferRelativeResize="0"/>
          <p:nvPr/>
        </p:nvPicPr>
        <p:blipFill rotWithShape="1">
          <a:blip r:embed="rId3">
            <a:alphaModFix/>
          </a:blip>
          <a:srcRect b="18536" l="0" r="0" t="18542"/>
          <a:stretch/>
        </p:blipFill>
        <p:spPr>
          <a:xfrm>
            <a:off x="885125" y="2282950"/>
            <a:ext cx="4187898" cy="3950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08"/>
          <p:cNvSpPr txBox="1"/>
          <p:nvPr>
            <p:ph type="title"/>
          </p:nvPr>
        </p:nvSpPr>
        <p:spPr>
          <a:xfrm>
            <a:off x="2076025" y="1883250"/>
            <a:ext cx="79920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Further Reading:</a:t>
            </a:r>
            <a:endParaRPr/>
          </a:p>
          <a:p>
            <a:pPr indent="0" lvl="0" marL="0" rtl="0" algn="l">
              <a:spcBef>
                <a:spcPts val="0"/>
              </a:spcBef>
              <a:spcAft>
                <a:spcPts val="0"/>
              </a:spcAft>
              <a:buNone/>
            </a:pPr>
            <a:r>
              <a:t/>
            </a:r>
            <a:endParaRPr sz="2000"/>
          </a:p>
          <a:p>
            <a:pPr indent="0" lvl="0" marL="0" rtl="0" algn="l">
              <a:spcBef>
                <a:spcPts val="0"/>
              </a:spcBef>
              <a:spcAft>
                <a:spcPts val="0"/>
              </a:spcAft>
              <a:buNone/>
            </a:pPr>
            <a:r>
              <a:rPr lang="en" sz="2000" u="sng">
                <a:hlinkClick r:id="rId3"/>
              </a:rPr>
              <a:t>https://kubernetes.io/docs/reference/using-api/#api-versioning</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u="sng">
                <a:solidFill>
                  <a:schemeClr val="hlink"/>
                </a:solidFill>
                <a:hlinkClick r:id="rId4"/>
              </a:rPr>
              <a:t>https://github.com/kubernetes/community/blob/master/contributors/devel/sig-architecture/api-conventions.md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u="sng">
                <a:solidFill>
                  <a:schemeClr val="hlink"/>
                </a:solidFill>
                <a:hlinkClick r:id="rId5"/>
              </a:rPr>
              <a:t>https://github.com/kubernetes/community/blob/master/contributors/devel/sig-architecture/api_changes.md#changing-the-api</a:t>
            </a:r>
            <a:endParaRPr sz="2000"/>
          </a:p>
          <a:p>
            <a:pPr indent="0" lvl="0" marL="0" rtl="0" algn="l">
              <a:spcBef>
                <a:spcPts val="0"/>
              </a:spcBef>
              <a:spcAft>
                <a:spcPts val="0"/>
              </a:spcAft>
              <a:buNone/>
            </a:pPr>
            <a:r>
              <a:t/>
            </a:r>
            <a:endParaRPr sz="2000"/>
          </a:p>
        </p:txBody>
      </p:sp>
      <p:sp>
        <p:nvSpPr>
          <p:cNvPr id="1660" name="Google Shape;1660;p10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t/>
            </a:r>
            <a:endParaRPr/>
          </a:p>
        </p:txBody>
      </p:sp>
      <p:sp>
        <p:nvSpPr>
          <p:cNvPr id="1661" name="Google Shape;1661;p1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109"/>
          <p:cNvSpPr txBox="1"/>
          <p:nvPr>
            <p:ph type="title"/>
          </p:nvPr>
        </p:nvSpPr>
        <p:spPr>
          <a:xfrm>
            <a:off x="5674100" y="1632950"/>
            <a:ext cx="5264700" cy="3882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3600"/>
              <a:t>GroupVersionKind (GVK)</a:t>
            </a:r>
            <a:endParaRPr b="1" sz="3600"/>
          </a:p>
          <a:p>
            <a:pPr indent="0" lvl="0" marL="0" rtl="0" algn="ctr">
              <a:spcBef>
                <a:spcPts val="0"/>
              </a:spcBef>
              <a:spcAft>
                <a:spcPts val="0"/>
              </a:spcAft>
              <a:buNone/>
            </a:pPr>
            <a:r>
              <a:t/>
            </a:r>
            <a:endParaRPr b="1" sz="3600"/>
          </a:p>
          <a:p>
            <a:pPr indent="0" lvl="0" marL="0" rtl="0" algn="ctr">
              <a:spcBef>
                <a:spcPts val="0"/>
              </a:spcBef>
              <a:spcAft>
                <a:spcPts val="0"/>
              </a:spcAft>
              <a:buNone/>
            </a:pPr>
            <a:r>
              <a:rPr b="1" lang="en" sz="3600"/>
              <a:t>GroupVersionResource (GVR)</a:t>
            </a:r>
            <a:endParaRPr b="1" sz="3600"/>
          </a:p>
        </p:txBody>
      </p:sp>
      <p:sp>
        <p:nvSpPr>
          <p:cNvPr id="1667" name="Google Shape;1667;p10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Kubernetes API</a:t>
            </a:r>
            <a:endParaRPr/>
          </a:p>
        </p:txBody>
      </p:sp>
      <p:sp>
        <p:nvSpPr>
          <p:cNvPr id="1668" name="Google Shape;1668;p1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92"/>
          <p:cNvSpPr txBox="1"/>
          <p:nvPr>
            <p:ph type="title"/>
          </p:nvPr>
        </p:nvSpPr>
        <p:spPr>
          <a:xfrm>
            <a:off x="885050" y="871750"/>
            <a:ext cx="10422000" cy="1322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we’ll </a:t>
            </a:r>
            <a:br>
              <a:rPr lang="en"/>
            </a:br>
            <a:r>
              <a:rPr lang="en"/>
              <a:t>discuss today</a:t>
            </a:r>
            <a:endParaRPr/>
          </a:p>
        </p:txBody>
      </p:sp>
      <p:sp>
        <p:nvSpPr>
          <p:cNvPr id="1490" name="Google Shape;1490;p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Agenda</a:t>
            </a:r>
            <a:endParaRPr/>
          </a:p>
        </p:txBody>
      </p:sp>
      <p:sp>
        <p:nvSpPr>
          <p:cNvPr id="1491" name="Google Shape;1491;p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92" name="Google Shape;1492;p9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493" name="Google Shape;1493;p92"/>
          <p:cNvSpPr txBox="1"/>
          <p:nvPr>
            <p:ph idx="3" type="subTitle"/>
          </p:nvPr>
        </p:nvSpPr>
        <p:spPr>
          <a:xfrm>
            <a:off x="3279500" y="2664350"/>
            <a:ext cx="6977100" cy="27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Kubernetes API</a:t>
            </a:r>
            <a:endParaRPr/>
          </a:p>
          <a:p>
            <a:pPr indent="-330200" lvl="0" marL="457200" rtl="0" algn="l">
              <a:spcBef>
                <a:spcPts val="2000"/>
              </a:spcBef>
              <a:spcAft>
                <a:spcPts val="0"/>
              </a:spcAft>
              <a:buSzPts val="1600"/>
              <a:buChar char="●"/>
            </a:pPr>
            <a:r>
              <a:rPr lang="en"/>
              <a:t>Exploring the Kubernetes API Structure</a:t>
            </a:r>
            <a:endParaRPr/>
          </a:p>
          <a:p>
            <a:pPr indent="-330200" lvl="0" marL="457200" rtl="0" algn="l">
              <a:spcBef>
                <a:spcPts val="0"/>
              </a:spcBef>
              <a:spcAft>
                <a:spcPts val="0"/>
              </a:spcAft>
              <a:buSzPts val="1600"/>
              <a:buChar char="●"/>
            </a:pPr>
            <a:r>
              <a:rPr lang="en"/>
              <a:t>Versioning: Alpha, Beta, and Stable</a:t>
            </a:r>
            <a:endParaRPr/>
          </a:p>
          <a:p>
            <a:pPr indent="-330200" lvl="0" marL="457200" rtl="0" algn="l">
              <a:spcBef>
                <a:spcPts val="0"/>
              </a:spcBef>
              <a:spcAft>
                <a:spcPts val="0"/>
              </a:spcAft>
              <a:buSzPts val="1600"/>
              <a:buChar char="●"/>
            </a:pPr>
            <a:r>
              <a:rPr lang="en"/>
              <a:t>Exploring GroupVersionKind, Metadata, Spec, and Status</a:t>
            </a:r>
            <a:endParaRPr/>
          </a:p>
          <a:p>
            <a:pPr indent="-330200" lvl="0" marL="457200" rtl="0" algn="l">
              <a:spcBef>
                <a:spcPts val="0"/>
              </a:spcBef>
              <a:spcAft>
                <a:spcPts val="0"/>
              </a:spcAft>
              <a:buSzPts val="1600"/>
              <a:buChar char="●"/>
            </a:pPr>
            <a:r>
              <a:rPr lang="en"/>
              <a:t>Subcommands, API Actions, and HTTP Methods</a:t>
            </a:r>
            <a:endParaRPr/>
          </a:p>
          <a:p>
            <a:pPr indent="-330200" lvl="0" marL="457200" rtl="0" algn="l">
              <a:spcBef>
                <a:spcPts val="0"/>
              </a:spcBef>
              <a:spcAft>
                <a:spcPts val="0"/>
              </a:spcAft>
              <a:buSzPts val="1600"/>
              <a:buChar char="●"/>
            </a:pPr>
            <a:r>
              <a:rPr lang="en"/>
              <a:t>Optimistically Concurrent Updates</a:t>
            </a:r>
            <a:endParaRPr/>
          </a:p>
          <a:p>
            <a:pPr indent="-330200" lvl="0" marL="457200" rtl="0" algn="l">
              <a:spcBef>
                <a:spcPts val="0"/>
              </a:spcBef>
              <a:spcAft>
                <a:spcPts val="0"/>
              </a:spcAft>
              <a:buSzPts val="1600"/>
              <a:buChar char="●"/>
            </a:pPr>
            <a:r>
              <a:rPr lang="en"/>
              <a:t>Deletion and Garbage Collection</a:t>
            </a:r>
            <a:endParaRPr/>
          </a:p>
          <a:p>
            <a:pPr indent="-330200" lvl="0" marL="457200" rtl="0" algn="l">
              <a:spcBef>
                <a:spcPts val="0"/>
              </a:spcBef>
              <a:spcAft>
                <a:spcPts val="0"/>
              </a:spcAft>
              <a:buSzPts val="1600"/>
              <a:buChar char="●"/>
            </a:pPr>
            <a:r>
              <a:rPr lang="en"/>
              <a:t>Command Line Interaction with the API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674" name="Google Shape;1674;p1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75" name="Google Shape;1675;p11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676" name="Google Shape;1676;p110"/>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p>
            <a:pPr indent="0" lvl="0" marL="0" rtl="0" algn="l">
              <a:lnSpc>
                <a:spcPct val="100000"/>
              </a:lnSpc>
              <a:spcBef>
                <a:spcPts val="1000"/>
              </a:spcBef>
              <a:spcAft>
                <a:spcPts val="0"/>
              </a:spcAft>
              <a:buNone/>
            </a:pPr>
            <a:r>
              <a:rPr lang="en" sz="1800"/>
              <a:t>apiVersion: batch/v1</a:t>
            </a:r>
            <a:endParaRPr sz="1800"/>
          </a:p>
          <a:p>
            <a:pPr indent="0" lvl="0" marL="0" rtl="0" algn="l">
              <a:lnSpc>
                <a:spcPct val="100000"/>
              </a:lnSpc>
              <a:spcBef>
                <a:spcPts val="1000"/>
              </a:spcBef>
              <a:spcAft>
                <a:spcPts val="0"/>
              </a:spcAft>
              <a:buNone/>
            </a:pPr>
            <a:r>
              <a:rPr lang="en" sz="1800"/>
              <a:t>kind: Job</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 sz="1800"/>
              <a:t>The entity </a:t>
            </a:r>
            <a:r>
              <a:rPr b="1" lang="en" sz="1800" u="sng"/>
              <a:t>Group</a:t>
            </a:r>
            <a:r>
              <a:rPr lang="en" sz="1800"/>
              <a:t> disambiguates different APIs that may happen to have identically named Kinds. Groups often contain a domain name, such as redhat.com.</a:t>
            </a:r>
            <a:endParaRPr sz="1800"/>
          </a:p>
          <a:p>
            <a:pPr indent="0" lvl="0" marL="0" rtl="0" algn="l">
              <a:spcBef>
                <a:spcPts val="1000"/>
              </a:spcBef>
              <a:spcAft>
                <a:spcPts val="0"/>
              </a:spcAft>
              <a:buNone/>
            </a:pPr>
            <a:r>
              <a:rPr lang="en" sz="1800"/>
              <a:t>The entity </a:t>
            </a:r>
            <a:r>
              <a:rPr b="1" lang="en" sz="1800" u="sng"/>
              <a:t>Version</a:t>
            </a:r>
            <a:r>
              <a:rPr lang="en" sz="1800"/>
              <a:t> defines the stability of the API and backward compatibility guarantees - such as v1beta1 or v1.</a:t>
            </a:r>
            <a:endParaRPr sz="1800"/>
          </a:p>
          <a:p>
            <a:pPr indent="0" lvl="0" marL="0" rtl="0" algn="l">
              <a:spcBef>
                <a:spcPts val="1000"/>
              </a:spcBef>
              <a:spcAft>
                <a:spcPts val="1000"/>
              </a:spcAft>
              <a:buNone/>
            </a:pPr>
            <a:r>
              <a:rPr lang="en" sz="1800"/>
              <a:t>The entity </a:t>
            </a:r>
            <a:r>
              <a:rPr b="1" lang="en" sz="1800" u="sng"/>
              <a:t>Kind</a:t>
            </a:r>
            <a:r>
              <a:rPr lang="en" sz="1800"/>
              <a:t> is the name of the API - such as Deployment or Service.</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682" name="Google Shape;1682;p1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83" name="Google Shape;1683;p11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684" name="Google Shape;1684;p111"/>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 sz="1800"/>
              <a:t>The resource </a:t>
            </a:r>
            <a:r>
              <a:rPr b="1" lang="en" sz="1800" u="sng"/>
              <a:t>Group</a:t>
            </a:r>
            <a:r>
              <a:rPr lang="en" sz="1800"/>
              <a:t> disambiguates different APIs that may happen to have identically named Kinds.</a:t>
            </a:r>
            <a:endParaRPr sz="1800"/>
          </a:p>
          <a:p>
            <a:pPr indent="0" lvl="0" marL="0" rtl="0" algn="l">
              <a:spcBef>
                <a:spcPts val="1000"/>
              </a:spcBef>
              <a:spcAft>
                <a:spcPts val="0"/>
              </a:spcAft>
              <a:buNone/>
            </a:pPr>
            <a:r>
              <a:rPr lang="en" sz="1800"/>
              <a:t>The resource </a:t>
            </a:r>
            <a:r>
              <a:rPr b="1" lang="en" sz="1800" u="sng"/>
              <a:t>Version</a:t>
            </a:r>
            <a:r>
              <a:rPr lang="en" sz="1800"/>
              <a:t> defines the stability of the API and backward compatibility guarantees - such as v1beta1 or v1.</a:t>
            </a:r>
            <a:endParaRPr sz="1800"/>
          </a:p>
          <a:p>
            <a:pPr indent="0" lvl="0" marL="0" rtl="0" algn="l">
              <a:spcBef>
                <a:spcPts val="1000"/>
              </a:spcBef>
              <a:spcAft>
                <a:spcPts val="1000"/>
              </a:spcAft>
              <a:buNone/>
            </a:pPr>
            <a:r>
              <a:rPr lang="en" sz="1800"/>
              <a:t>The </a:t>
            </a:r>
            <a:r>
              <a:rPr b="1" lang="en" sz="1800" u="sng"/>
              <a:t>Resource</a:t>
            </a:r>
            <a:r>
              <a:rPr lang="en" sz="1800"/>
              <a:t> is the name of the path</a:t>
            </a:r>
            <a:endParaRPr sz="1800"/>
          </a:p>
        </p:txBody>
      </p:sp>
      <p:pic>
        <p:nvPicPr>
          <p:cNvPr id="1685" name="Google Shape;1685;p111"/>
          <p:cNvPicPr preferRelativeResize="0"/>
          <p:nvPr/>
        </p:nvPicPr>
        <p:blipFill>
          <a:blip r:embed="rId3">
            <a:alphaModFix/>
          </a:blip>
          <a:stretch>
            <a:fillRect/>
          </a:stretch>
        </p:blipFill>
        <p:spPr>
          <a:xfrm>
            <a:off x="3238500" y="1166588"/>
            <a:ext cx="5715000" cy="1362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691" name="Google Shape;1691;p1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92" name="Google Shape;1692;p11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1693" name="Google Shape;1693;p112"/>
          <p:cNvPicPr preferRelativeResize="0"/>
          <p:nvPr/>
        </p:nvPicPr>
        <p:blipFill>
          <a:blip r:embed="rId3">
            <a:alphaModFix/>
          </a:blip>
          <a:stretch>
            <a:fillRect/>
          </a:stretch>
        </p:blipFill>
        <p:spPr>
          <a:xfrm>
            <a:off x="1426125" y="372802"/>
            <a:ext cx="5656225" cy="6271749"/>
          </a:xfrm>
          <a:prstGeom prst="rect">
            <a:avLst/>
          </a:prstGeom>
          <a:noFill/>
          <a:ln>
            <a:noFill/>
          </a:ln>
        </p:spPr>
      </p:pic>
      <p:sp>
        <p:nvSpPr>
          <p:cNvPr id="1694" name="Google Shape;1694;p112"/>
          <p:cNvSpPr/>
          <p:nvPr/>
        </p:nvSpPr>
        <p:spPr>
          <a:xfrm>
            <a:off x="1441550" y="847975"/>
            <a:ext cx="371100" cy="1134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12"/>
          <p:cNvSpPr/>
          <p:nvPr/>
        </p:nvSpPr>
        <p:spPr>
          <a:xfrm>
            <a:off x="1441550" y="2040550"/>
            <a:ext cx="371100" cy="33546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12"/>
          <p:cNvSpPr/>
          <p:nvPr/>
        </p:nvSpPr>
        <p:spPr>
          <a:xfrm>
            <a:off x="1441550" y="5437650"/>
            <a:ext cx="371100" cy="7320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12"/>
          <p:cNvSpPr txBox="1"/>
          <p:nvPr/>
        </p:nvSpPr>
        <p:spPr>
          <a:xfrm rot="5400000">
            <a:off x="1044350" y="1215200"/>
            <a:ext cx="116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Red Hat Text"/>
                <a:ea typeface="Red Hat Text"/>
                <a:cs typeface="Red Hat Text"/>
                <a:sym typeface="Red Hat Text"/>
              </a:rPr>
              <a:t>METADATA</a:t>
            </a:r>
            <a:endParaRPr b="1">
              <a:solidFill>
                <a:srgbClr val="FFFFFF"/>
              </a:solidFill>
              <a:latin typeface="Red Hat Text"/>
              <a:ea typeface="Red Hat Text"/>
              <a:cs typeface="Red Hat Text"/>
              <a:sym typeface="Red Hat Text"/>
            </a:endParaRPr>
          </a:p>
        </p:txBody>
      </p:sp>
      <p:sp>
        <p:nvSpPr>
          <p:cNvPr id="1698" name="Google Shape;1698;p112"/>
          <p:cNvSpPr txBox="1"/>
          <p:nvPr/>
        </p:nvSpPr>
        <p:spPr>
          <a:xfrm rot="5400000">
            <a:off x="1264100" y="3320550"/>
            <a:ext cx="7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Red Hat Text"/>
                <a:ea typeface="Red Hat Text"/>
                <a:cs typeface="Red Hat Text"/>
                <a:sym typeface="Red Hat Text"/>
              </a:rPr>
              <a:t>SPEC</a:t>
            </a:r>
            <a:endParaRPr b="1">
              <a:solidFill>
                <a:srgbClr val="FFFFFF"/>
              </a:solidFill>
              <a:latin typeface="Red Hat Text"/>
              <a:ea typeface="Red Hat Text"/>
              <a:cs typeface="Red Hat Text"/>
              <a:sym typeface="Red Hat Text"/>
            </a:endParaRPr>
          </a:p>
        </p:txBody>
      </p:sp>
      <p:sp>
        <p:nvSpPr>
          <p:cNvPr id="1699" name="Google Shape;1699;p112"/>
          <p:cNvSpPr txBox="1"/>
          <p:nvPr/>
        </p:nvSpPr>
        <p:spPr>
          <a:xfrm rot="5400000">
            <a:off x="1194650" y="5634299"/>
            <a:ext cx="88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FF"/>
                </a:solidFill>
                <a:latin typeface="Red Hat Text"/>
                <a:ea typeface="Red Hat Text"/>
                <a:cs typeface="Red Hat Text"/>
                <a:sym typeface="Red Hat Text"/>
              </a:rPr>
              <a:t>STATUS</a:t>
            </a:r>
            <a:endParaRPr b="1" sz="1300">
              <a:solidFill>
                <a:srgbClr val="FFFFFF"/>
              </a:solidFill>
              <a:latin typeface="Red Hat Text"/>
              <a:ea typeface="Red Hat Text"/>
              <a:cs typeface="Red Hat Text"/>
              <a:sym typeface="Red Hat Text"/>
            </a:endParaRPr>
          </a:p>
        </p:txBody>
      </p:sp>
      <p:sp>
        <p:nvSpPr>
          <p:cNvPr id="1700" name="Google Shape;1700;p112"/>
          <p:cNvSpPr txBox="1"/>
          <p:nvPr>
            <p:ph idx="3" type="body"/>
          </p:nvPr>
        </p:nvSpPr>
        <p:spPr>
          <a:xfrm>
            <a:off x="6836800" y="1028700"/>
            <a:ext cx="4920300" cy="48006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sz="1800"/>
              <a:t>Metadata</a:t>
            </a:r>
            <a:endParaRPr sz="1800"/>
          </a:p>
          <a:p>
            <a:pPr indent="-342900" lvl="1" marL="914400" rtl="0" algn="l">
              <a:spcBef>
                <a:spcPts val="0"/>
              </a:spcBef>
              <a:spcAft>
                <a:spcPts val="0"/>
              </a:spcAft>
              <a:buSzPts val="1800"/>
              <a:buChar char="･"/>
            </a:pPr>
            <a:r>
              <a:rPr lang="en" sz="1800"/>
              <a:t>name, namespace, selflink, resourceVersion, etc</a:t>
            </a:r>
            <a:endParaRPr sz="1800"/>
          </a:p>
          <a:p>
            <a:pPr indent="-342900" lvl="0" marL="457200" rtl="0" algn="l">
              <a:spcBef>
                <a:spcPts val="0"/>
              </a:spcBef>
              <a:spcAft>
                <a:spcPts val="0"/>
              </a:spcAft>
              <a:buSzPts val="1800"/>
              <a:buChar char="▸"/>
            </a:pPr>
            <a:r>
              <a:rPr lang="en" sz="1800"/>
              <a:t>Spec</a:t>
            </a:r>
            <a:endParaRPr sz="1800"/>
          </a:p>
          <a:p>
            <a:pPr indent="-342900" lvl="1" marL="914400" rtl="0" algn="l">
              <a:spcBef>
                <a:spcPts val="0"/>
              </a:spcBef>
              <a:spcAft>
                <a:spcPts val="0"/>
              </a:spcAft>
              <a:buSzPts val="1800"/>
              <a:buChar char="･"/>
            </a:pPr>
            <a:r>
              <a:rPr lang="en" sz="1800"/>
              <a:t>desired state</a:t>
            </a:r>
            <a:endParaRPr sz="1800"/>
          </a:p>
          <a:p>
            <a:pPr indent="-342900" lvl="0" marL="457200" rtl="0" algn="l">
              <a:spcBef>
                <a:spcPts val="0"/>
              </a:spcBef>
              <a:spcAft>
                <a:spcPts val="0"/>
              </a:spcAft>
              <a:buSzPts val="1800"/>
              <a:buChar char="▸"/>
            </a:pPr>
            <a:r>
              <a:rPr lang="en" sz="1800"/>
              <a:t>Status</a:t>
            </a:r>
            <a:endParaRPr sz="1800"/>
          </a:p>
          <a:p>
            <a:pPr indent="-342900" lvl="1" marL="914400" rtl="0" algn="l">
              <a:spcBef>
                <a:spcPts val="0"/>
              </a:spcBef>
              <a:spcAft>
                <a:spcPts val="0"/>
              </a:spcAft>
              <a:buSzPts val="1800"/>
              <a:buChar char="･"/>
            </a:pPr>
            <a:r>
              <a:rPr lang="en" sz="1800"/>
              <a:t>observed state(s)</a:t>
            </a:r>
            <a:endParaRPr sz="1800"/>
          </a:p>
          <a:p>
            <a:pPr indent="-342900" lvl="0" marL="457200" rtl="0" algn="l">
              <a:spcBef>
                <a:spcPts val="0"/>
              </a:spcBef>
              <a:spcAft>
                <a:spcPts val="0"/>
              </a:spcAft>
              <a:buSzPts val="1800"/>
              <a:buChar char="▸"/>
            </a:pPr>
            <a:r>
              <a:rPr lang="en" sz="1800"/>
              <a:t>List</a:t>
            </a:r>
            <a:endParaRPr sz="1800"/>
          </a:p>
          <a:p>
            <a:pPr indent="-342900" lvl="1" marL="914400" rtl="0" algn="l">
              <a:spcBef>
                <a:spcPts val="0"/>
              </a:spcBef>
              <a:spcAft>
                <a:spcPts val="0"/>
              </a:spcAft>
              <a:buSzPts val="1800"/>
              <a:buChar char="･"/>
            </a:pPr>
            <a:r>
              <a:rPr lang="en" sz="1800"/>
              <a:t>many objects/resources</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706" name="Google Shape;1706;p1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07" name="Google Shape;1707;p11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https://github.com/kubernetes/api/blob/3a2d6b5bb7f84daa2125131865eb81b151448d5b/core/v1/types.go#L3687-L3706</a:t>
            </a:r>
            <a:endParaRPr/>
          </a:p>
        </p:txBody>
      </p:sp>
      <p:pic>
        <p:nvPicPr>
          <p:cNvPr id="1708" name="Google Shape;1708;p113"/>
          <p:cNvPicPr preferRelativeResize="0"/>
          <p:nvPr/>
        </p:nvPicPr>
        <p:blipFill>
          <a:blip r:embed="rId3">
            <a:alphaModFix/>
          </a:blip>
          <a:stretch>
            <a:fillRect/>
          </a:stretch>
        </p:blipFill>
        <p:spPr>
          <a:xfrm>
            <a:off x="318000" y="529400"/>
            <a:ext cx="6686751" cy="5524399"/>
          </a:xfrm>
          <a:prstGeom prst="rect">
            <a:avLst/>
          </a:prstGeom>
          <a:noFill/>
          <a:ln>
            <a:noFill/>
          </a:ln>
        </p:spPr>
      </p:pic>
      <p:sp>
        <p:nvSpPr>
          <p:cNvPr id="1709" name="Google Shape;1709;p113"/>
          <p:cNvSpPr txBox="1"/>
          <p:nvPr>
            <p:ph idx="3" type="body"/>
          </p:nvPr>
        </p:nvSpPr>
        <p:spPr>
          <a:xfrm>
            <a:off x="6868600" y="886600"/>
            <a:ext cx="4790100" cy="48006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sz="1800"/>
              <a:t>metav1.TypeMeta</a:t>
            </a:r>
            <a:endParaRPr sz="1800"/>
          </a:p>
          <a:p>
            <a:pPr indent="-342900" lvl="1" marL="914400" rtl="0" algn="l">
              <a:spcBef>
                <a:spcPts val="0"/>
              </a:spcBef>
              <a:spcAft>
                <a:spcPts val="0"/>
              </a:spcAft>
              <a:buSzPts val="1800"/>
              <a:buChar char="･"/>
            </a:pPr>
            <a:r>
              <a:rPr lang="en" sz="1800"/>
              <a:t>TypeMeta describes an individual object in an API response or request with strings representing the type of the object and its API schema version.</a:t>
            </a:r>
            <a:endParaRPr sz="1800"/>
          </a:p>
          <a:p>
            <a:pPr indent="-342900" lvl="0" marL="457200" rtl="0" algn="l">
              <a:spcBef>
                <a:spcPts val="0"/>
              </a:spcBef>
              <a:spcAft>
                <a:spcPts val="0"/>
              </a:spcAft>
              <a:buSzPts val="1800"/>
              <a:buChar char="▸"/>
            </a:pPr>
            <a:r>
              <a:rPr lang="en" sz="1800"/>
              <a:t>metav1.ObjectMeta</a:t>
            </a:r>
            <a:endParaRPr sz="1800"/>
          </a:p>
          <a:p>
            <a:pPr indent="-342900" lvl="1" marL="914400" rtl="0" algn="l">
              <a:spcBef>
                <a:spcPts val="0"/>
              </a:spcBef>
              <a:spcAft>
                <a:spcPts val="0"/>
              </a:spcAft>
              <a:buSzPts val="1800"/>
              <a:buChar char="･"/>
            </a:pPr>
            <a:r>
              <a:rPr lang="en" sz="1800"/>
              <a:t>ObjectMeta is metadata that all persisted resources must have, which includes all objects users must create.</a:t>
            </a:r>
            <a:endParaRPr sz="1800"/>
          </a:p>
          <a:p>
            <a:pPr indent="-342900" lvl="0" marL="457200" rtl="0" algn="l">
              <a:spcBef>
                <a:spcPts val="0"/>
              </a:spcBef>
              <a:spcAft>
                <a:spcPts val="0"/>
              </a:spcAft>
              <a:buSzPts val="1800"/>
              <a:buChar char="▸"/>
            </a:pPr>
            <a:r>
              <a:rPr lang="en" sz="1800"/>
              <a:t>Spec PodSpec</a:t>
            </a:r>
            <a:endParaRPr sz="1800"/>
          </a:p>
          <a:p>
            <a:pPr indent="-342900" lvl="0" marL="457200" rtl="0" algn="l">
              <a:spcBef>
                <a:spcPts val="0"/>
              </a:spcBef>
              <a:spcAft>
                <a:spcPts val="0"/>
              </a:spcAft>
              <a:buSzPts val="1800"/>
              <a:buChar char="▸"/>
            </a:pPr>
            <a:r>
              <a:rPr lang="en" sz="1800"/>
              <a:t>Status PodStatus</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715" name="Google Shape;1715;p1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16" name="Google Shape;1716;p11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https://github.com/kubernetes/community/blob/master/contributors/devel/sig-architecture/api-conventions.md#spec-and-status</a:t>
            </a:r>
            <a:endParaRPr/>
          </a:p>
        </p:txBody>
      </p:sp>
      <p:pic>
        <p:nvPicPr>
          <p:cNvPr id="1717" name="Google Shape;1717;p114"/>
          <p:cNvPicPr preferRelativeResize="0"/>
          <p:nvPr/>
        </p:nvPicPr>
        <p:blipFill rotWithShape="1">
          <a:blip r:embed="rId3">
            <a:alphaModFix/>
          </a:blip>
          <a:srcRect b="70056" l="0" r="0" t="-29"/>
          <a:stretch/>
        </p:blipFill>
        <p:spPr>
          <a:xfrm>
            <a:off x="318000" y="529400"/>
            <a:ext cx="6686751" cy="5524398"/>
          </a:xfrm>
          <a:prstGeom prst="rect">
            <a:avLst/>
          </a:prstGeom>
          <a:noFill/>
          <a:ln>
            <a:noFill/>
          </a:ln>
        </p:spPr>
      </p:pic>
      <p:sp>
        <p:nvSpPr>
          <p:cNvPr id="1718" name="Google Shape;1718;p114"/>
          <p:cNvSpPr txBox="1"/>
          <p:nvPr>
            <p:ph idx="3" type="body"/>
          </p:nvPr>
        </p:nvSpPr>
        <p:spPr>
          <a:xfrm>
            <a:off x="6868600" y="886600"/>
            <a:ext cx="4790100" cy="48006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sz="1800"/>
              <a:t>Type</a:t>
            </a:r>
            <a:r>
              <a:rPr lang="en" sz="1800"/>
              <a:t> PodSpec</a:t>
            </a:r>
            <a:endParaRPr sz="1800"/>
          </a:p>
          <a:p>
            <a:pPr indent="-342900" lvl="1" marL="914400" rtl="0" algn="l">
              <a:spcBef>
                <a:spcPts val="0"/>
              </a:spcBef>
              <a:spcAft>
                <a:spcPts val="0"/>
              </a:spcAft>
              <a:buSzPts val="1800"/>
              <a:buChar char="･"/>
            </a:pPr>
            <a:r>
              <a:rPr lang="en" sz="1800"/>
              <a:t>a complete description of the desired state, including configuration settings provided by the user, default values expanded by the system, and properties initialized or otherwise changed after creation by other ecosystem components (e.g., schedulers, auto-scalers), and is persisted in stable storage with the API object. If the specification is deleted, the object will be purged from the system.</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724" name="Google Shape;1724;p1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25" name="Google Shape;1725;p11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https://github.com/kubernetes/community/blob/master/contributors/devel/sig-architecture/api-conventions.md#spec-and-status</a:t>
            </a:r>
            <a:endParaRPr/>
          </a:p>
        </p:txBody>
      </p:sp>
      <p:pic>
        <p:nvPicPr>
          <p:cNvPr id="1726" name="Google Shape;1726;p115"/>
          <p:cNvPicPr preferRelativeResize="0"/>
          <p:nvPr/>
        </p:nvPicPr>
        <p:blipFill rotWithShape="1">
          <a:blip r:embed="rId3">
            <a:alphaModFix/>
          </a:blip>
          <a:srcRect b="23054" l="0" r="0" t="-30"/>
          <a:stretch/>
        </p:blipFill>
        <p:spPr>
          <a:xfrm>
            <a:off x="318000" y="529400"/>
            <a:ext cx="6686751" cy="5524398"/>
          </a:xfrm>
          <a:prstGeom prst="rect">
            <a:avLst/>
          </a:prstGeom>
          <a:noFill/>
          <a:ln>
            <a:noFill/>
          </a:ln>
        </p:spPr>
      </p:pic>
      <p:sp>
        <p:nvSpPr>
          <p:cNvPr id="1727" name="Google Shape;1727;p115"/>
          <p:cNvSpPr txBox="1"/>
          <p:nvPr>
            <p:ph idx="3" type="body"/>
          </p:nvPr>
        </p:nvSpPr>
        <p:spPr>
          <a:xfrm>
            <a:off x="6868600" y="886600"/>
            <a:ext cx="4790100" cy="48006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sz="1800"/>
              <a:t>Type</a:t>
            </a:r>
            <a:r>
              <a:rPr lang="en" sz="1800"/>
              <a:t> PodStatus</a:t>
            </a:r>
            <a:endParaRPr sz="1800"/>
          </a:p>
          <a:p>
            <a:pPr indent="-342900" lvl="1" marL="914400" rtl="0" algn="l">
              <a:spcBef>
                <a:spcPts val="0"/>
              </a:spcBef>
              <a:spcAft>
                <a:spcPts val="0"/>
              </a:spcAft>
              <a:buSzPts val="1800"/>
              <a:buChar char="･"/>
            </a:pPr>
            <a:r>
              <a:rPr lang="en" sz="1800"/>
              <a:t>summarizes the current state of the object in the system, and is usually persisted with the object by automated processes but may be generated on the fly. At some cost and perhaps some temporary degradation in behavior, the status could be reconstructed by observation if it were lost.</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733" name="Google Shape;1733;p1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34" name="Google Shape;1734;p11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https://github.com/kubernetes/community/blob/master/contributors/devel/sig-architecture/api-conventions.md#types-kinds</a:t>
            </a:r>
            <a:endParaRPr/>
          </a:p>
        </p:txBody>
      </p:sp>
      <p:pic>
        <p:nvPicPr>
          <p:cNvPr id="1735" name="Google Shape;1735;p116"/>
          <p:cNvPicPr preferRelativeResize="0"/>
          <p:nvPr/>
        </p:nvPicPr>
        <p:blipFill rotWithShape="1">
          <a:blip r:embed="rId3">
            <a:alphaModFix/>
          </a:blip>
          <a:srcRect b="0" l="5029" r="16012" t="-5808"/>
          <a:stretch/>
        </p:blipFill>
        <p:spPr>
          <a:xfrm>
            <a:off x="731375" y="659400"/>
            <a:ext cx="5904026" cy="3870400"/>
          </a:xfrm>
          <a:prstGeom prst="rect">
            <a:avLst/>
          </a:prstGeom>
          <a:noFill/>
          <a:ln>
            <a:noFill/>
          </a:ln>
        </p:spPr>
      </p:pic>
      <p:sp>
        <p:nvSpPr>
          <p:cNvPr id="1736" name="Google Shape;1736;p116"/>
          <p:cNvSpPr txBox="1"/>
          <p:nvPr>
            <p:ph idx="3" type="body"/>
          </p:nvPr>
        </p:nvSpPr>
        <p:spPr>
          <a:xfrm>
            <a:off x="6868600" y="886600"/>
            <a:ext cx="4790100" cy="48006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sz="1800"/>
              <a:t>type PodList struct</a:t>
            </a:r>
            <a:endParaRPr sz="1800"/>
          </a:p>
          <a:p>
            <a:pPr indent="-342900" lvl="1" marL="914400" rtl="0" algn="l">
              <a:spcBef>
                <a:spcPts val="0"/>
              </a:spcBef>
              <a:spcAft>
                <a:spcPts val="0"/>
              </a:spcAft>
              <a:buSzPts val="1800"/>
              <a:buChar char="･"/>
            </a:pPr>
            <a:r>
              <a:rPr lang="en" sz="1800"/>
              <a:t>Returns a collection of object in this case a slice of Pod</a:t>
            </a:r>
            <a:endParaRPr sz="1800"/>
          </a:p>
          <a:p>
            <a:pPr indent="-342900" lvl="1" marL="914400" rtl="0" algn="l">
              <a:spcBef>
                <a:spcPts val="0"/>
              </a:spcBef>
              <a:spcAft>
                <a:spcPts val="0"/>
              </a:spcAft>
              <a:buSzPts val="1800"/>
              <a:buChar char="･"/>
            </a:pPr>
            <a:r>
              <a:rPr lang="en" sz="1800"/>
              <a:t>The name of a list kind must end with "List". Lists have a limited set of common metadata. All lists use the required "items" field to contain the array of objects they return. Any kind that has the "items" field must be a list kind.</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742" name="Google Shape;1742;p1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43" name="Google Shape;1743;p11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1744" name="Google Shape;1744;p117"/>
          <p:cNvPicPr preferRelativeResize="0"/>
          <p:nvPr/>
        </p:nvPicPr>
        <p:blipFill>
          <a:blip r:embed="rId3">
            <a:alphaModFix/>
          </a:blip>
          <a:stretch>
            <a:fillRect/>
          </a:stretch>
        </p:blipFill>
        <p:spPr>
          <a:xfrm>
            <a:off x="8585149" y="1346226"/>
            <a:ext cx="3099650" cy="4522300"/>
          </a:xfrm>
          <a:prstGeom prst="rect">
            <a:avLst/>
          </a:prstGeom>
          <a:noFill/>
          <a:ln>
            <a:noFill/>
          </a:ln>
        </p:spPr>
      </p:pic>
      <p:pic>
        <p:nvPicPr>
          <p:cNvPr id="1745" name="Google Shape;1745;p117"/>
          <p:cNvPicPr preferRelativeResize="0"/>
          <p:nvPr/>
        </p:nvPicPr>
        <p:blipFill>
          <a:blip r:embed="rId4">
            <a:alphaModFix/>
          </a:blip>
          <a:stretch>
            <a:fillRect/>
          </a:stretch>
        </p:blipFill>
        <p:spPr>
          <a:xfrm>
            <a:off x="1426125" y="372802"/>
            <a:ext cx="5656225" cy="6271749"/>
          </a:xfrm>
          <a:prstGeom prst="rect">
            <a:avLst/>
          </a:prstGeom>
          <a:noFill/>
          <a:ln>
            <a:noFill/>
          </a:ln>
        </p:spPr>
      </p:pic>
      <p:sp>
        <p:nvSpPr>
          <p:cNvPr id="1746" name="Google Shape;1746;p117"/>
          <p:cNvSpPr/>
          <p:nvPr/>
        </p:nvSpPr>
        <p:spPr>
          <a:xfrm>
            <a:off x="1441550" y="847975"/>
            <a:ext cx="371100" cy="1134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7"/>
          <p:cNvSpPr/>
          <p:nvPr/>
        </p:nvSpPr>
        <p:spPr>
          <a:xfrm>
            <a:off x="1441550" y="2040550"/>
            <a:ext cx="371100" cy="33546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17"/>
          <p:cNvSpPr/>
          <p:nvPr/>
        </p:nvSpPr>
        <p:spPr>
          <a:xfrm>
            <a:off x="1441550" y="5437650"/>
            <a:ext cx="371100" cy="7320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17"/>
          <p:cNvSpPr txBox="1"/>
          <p:nvPr/>
        </p:nvSpPr>
        <p:spPr>
          <a:xfrm rot="5400000">
            <a:off x="1044350" y="1215200"/>
            <a:ext cx="116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Red Hat Text"/>
                <a:ea typeface="Red Hat Text"/>
                <a:cs typeface="Red Hat Text"/>
                <a:sym typeface="Red Hat Text"/>
              </a:rPr>
              <a:t>METADATA</a:t>
            </a:r>
            <a:endParaRPr b="1">
              <a:solidFill>
                <a:srgbClr val="FFFFFF"/>
              </a:solidFill>
              <a:latin typeface="Red Hat Text"/>
              <a:ea typeface="Red Hat Text"/>
              <a:cs typeface="Red Hat Text"/>
              <a:sym typeface="Red Hat Text"/>
            </a:endParaRPr>
          </a:p>
        </p:txBody>
      </p:sp>
      <p:sp>
        <p:nvSpPr>
          <p:cNvPr id="1750" name="Google Shape;1750;p117"/>
          <p:cNvSpPr txBox="1"/>
          <p:nvPr/>
        </p:nvSpPr>
        <p:spPr>
          <a:xfrm rot="5400000">
            <a:off x="1264100" y="3320550"/>
            <a:ext cx="7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Red Hat Text"/>
                <a:ea typeface="Red Hat Text"/>
                <a:cs typeface="Red Hat Text"/>
                <a:sym typeface="Red Hat Text"/>
              </a:rPr>
              <a:t>SPEC</a:t>
            </a:r>
            <a:endParaRPr b="1">
              <a:solidFill>
                <a:srgbClr val="FFFFFF"/>
              </a:solidFill>
              <a:latin typeface="Red Hat Text"/>
              <a:ea typeface="Red Hat Text"/>
              <a:cs typeface="Red Hat Text"/>
              <a:sym typeface="Red Hat Text"/>
            </a:endParaRPr>
          </a:p>
        </p:txBody>
      </p:sp>
      <p:sp>
        <p:nvSpPr>
          <p:cNvPr id="1751" name="Google Shape;1751;p117"/>
          <p:cNvSpPr txBox="1"/>
          <p:nvPr/>
        </p:nvSpPr>
        <p:spPr>
          <a:xfrm rot="5400000">
            <a:off x="1194650" y="5634299"/>
            <a:ext cx="88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FF"/>
                </a:solidFill>
                <a:latin typeface="Red Hat Text"/>
                <a:ea typeface="Red Hat Text"/>
                <a:cs typeface="Red Hat Text"/>
                <a:sym typeface="Red Hat Text"/>
              </a:rPr>
              <a:t>STATUS</a:t>
            </a:r>
            <a:endParaRPr b="1" sz="1300">
              <a:solidFill>
                <a:srgbClr val="FFFFFF"/>
              </a:solidFill>
              <a:latin typeface="Red Hat Text"/>
              <a:ea typeface="Red Hat Text"/>
              <a:cs typeface="Red Hat Text"/>
              <a:sym typeface="Red Hat Tex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757" name="Google Shape;1757;p118"/>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Kubernetes API Actions and HTTP Methods</a:t>
            </a:r>
            <a:endParaRPr/>
          </a:p>
        </p:txBody>
      </p:sp>
      <p:sp>
        <p:nvSpPr>
          <p:cNvPr id="1758" name="Google Shape;1758;p1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9" name="Google Shape;1759;p11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t/>
            </a:r>
            <a:endParaRPr/>
          </a:p>
        </p:txBody>
      </p:sp>
      <p:sp>
        <p:nvSpPr>
          <p:cNvPr id="1760" name="Google Shape;1760;p11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aphicFrame>
        <p:nvGraphicFramePr>
          <p:cNvPr id="1761" name="Google Shape;1761;p118"/>
          <p:cNvGraphicFramePr/>
          <p:nvPr/>
        </p:nvGraphicFramePr>
        <p:xfrm>
          <a:off x="952500" y="2683750"/>
          <a:ext cx="3000000" cy="3000000"/>
        </p:xfrm>
        <a:graphic>
          <a:graphicData uri="http://schemas.openxmlformats.org/drawingml/2006/table">
            <a:tbl>
              <a:tblPr>
                <a:noFill/>
                <a:tableStyleId>{07BF618E-258D-4282-B3F2-4A655B4F3E64}</a:tableStyleId>
              </a:tblPr>
              <a:tblGrid>
                <a:gridCol w="5143500"/>
                <a:gridCol w="5143500"/>
              </a:tblGrid>
              <a:tr h="381000">
                <a:tc>
                  <a:txBody>
                    <a:bodyPr/>
                    <a:lstStyle/>
                    <a:p>
                      <a:pPr indent="0" lvl="0" marL="0" rtl="0" algn="l">
                        <a:spcBef>
                          <a:spcPts val="0"/>
                        </a:spcBef>
                        <a:spcAft>
                          <a:spcPts val="0"/>
                        </a:spcAft>
                        <a:buNone/>
                      </a:pPr>
                      <a:r>
                        <a:rPr lang="en" sz="1800"/>
                        <a:t>get</a:t>
                      </a:r>
                      <a:endParaRPr sz="1800"/>
                    </a:p>
                  </a:txBody>
                  <a:tcPr marT="91425" marB="91425" marR="91425" marL="91425"/>
                </a:tc>
                <a:tc>
                  <a:txBody>
                    <a:bodyPr/>
                    <a:lstStyle/>
                    <a:p>
                      <a:pPr indent="0" lvl="0" marL="0" rtl="0" algn="l">
                        <a:spcBef>
                          <a:spcPts val="0"/>
                        </a:spcBef>
                        <a:spcAft>
                          <a:spcPts val="0"/>
                        </a:spcAft>
                        <a:buNone/>
                      </a:pPr>
                      <a:r>
                        <a:rPr lang="en" sz="1800"/>
                        <a:t>GET</a:t>
                      </a:r>
                      <a:endParaRPr sz="1800"/>
                    </a:p>
                  </a:txBody>
                  <a:tcPr marT="91425" marB="91425" marR="91425" marL="91425"/>
                </a:tc>
              </a:tr>
              <a:tr h="381000">
                <a:tc>
                  <a:txBody>
                    <a:bodyPr/>
                    <a:lstStyle/>
                    <a:p>
                      <a:pPr indent="0" lvl="0" marL="0" rtl="0" algn="l">
                        <a:spcBef>
                          <a:spcPts val="0"/>
                        </a:spcBef>
                        <a:spcAft>
                          <a:spcPts val="0"/>
                        </a:spcAft>
                        <a:buNone/>
                      </a:pPr>
                      <a:r>
                        <a:rPr lang="en" sz="1800"/>
                        <a:t>list</a:t>
                      </a:r>
                      <a:endParaRPr sz="1800"/>
                    </a:p>
                  </a:txBody>
                  <a:tcPr marT="91425" marB="91425" marR="91425" marL="91425"/>
                </a:tc>
                <a:tc>
                  <a:txBody>
                    <a:bodyPr/>
                    <a:lstStyle/>
                    <a:p>
                      <a:pPr indent="0" lvl="0" marL="0" rtl="0" algn="l">
                        <a:spcBef>
                          <a:spcPts val="0"/>
                        </a:spcBef>
                        <a:spcAft>
                          <a:spcPts val="0"/>
                        </a:spcAft>
                        <a:buNone/>
                      </a:pPr>
                      <a:r>
                        <a:rPr lang="en" sz="1800"/>
                        <a:t>GET</a:t>
                      </a:r>
                      <a:endParaRPr sz="1800"/>
                    </a:p>
                  </a:txBody>
                  <a:tcPr marT="91425" marB="91425" marR="91425" marL="91425"/>
                </a:tc>
              </a:tr>
              <a:tr h="381000">
                <a:tc>
                  <a:txBody>
                    <a:bodyPr/>
                    <a:lstStyle/>
                    <a:p>
                      <a:pPr indent="0" lvl="0" marL="0" rtl="0" algn="l">
                        <a:spcBef>
                          <a:spcPts val="0"/>
                        </a:spcBef>
                        <a:spcAft>
                          <a:spcPts val="0"/>
                        </a:spcAft>
                        <a:buNone/>
                      </a:pPr>
                      <a:r>
                        <a:rPr lang="en" sz="1800"/>
                        <a:t>watch</a:t>
                      </a:r>
                      <a:endParaRPr sz="1800"/>
                    </a:p>
                  </a:txBody>
                  <a:tcPr marT="91425" marB="91425" marR="91425" marL="91425"/>
                </a:tc>
                <a:tc>
                  <a:txBody>
                    <a:bodyPr/>
                    <a:lstStyle/>
                    <a:p>
                      <a:pPr indent="0" lvl="0" marL="0" rtl="0" algn="l">
                        <a:spcBef>
                          <a:spcPts val="0"/>
                        </a:spcBef>
                        <a:spcAft>
                          <a:spcPts val="0"/>
                        </a:spcAft>
                        <a:buNone/>
                      </a:pPr>
                      <a:r>
                        <a:rPr lang="en" sz="1800"/>
                        <a:t>GET</a:t>
                      </a:r>
                      <a:endParaRPr sz="1800"/>
                    </a:p>
                  </a:txBody>
                  <a:tcPr marT="91425" marB="91425" marR="91425" marL="91425"/>
                </a:tc>
              </a:tr>
              <a:tr h="381000">
                <a:tc>
                  <a:txBody>
                    <a:bodyPr/>
                    <a:lstStyle/>
                    <a:p>
                      <a:pPr indent="0" lvl="0" marL="0" rtl="0" algn="l">
                        <a:spcBef>
                          <a:spcPts val="0"/>
                        </a:spcBef>
                        <a:spcAft>
                          <a:spcPts val="0"/>
                        </a:spcAft>
                        <a:buNone/>
                      </a:pPr>
                      <a:r>
                        <a:rPr lang="en" sz="1800"/>
                        <a:t>create</a:t>
                      </a:r>
                      <a:endParaRPr sz="1800"/>
                    </a:p>
                  </a:txBody>
                  <a:tcPr marT="91425" marB="91425" marR="91425" marL="91425"/>
                </a:tc>
                <a:tc>
                  <a:txBody>
                    <a:bodyPr/>
                    <a:lstStyle/>
                    <a:p>
                      <a:pPr indent="0" lvl="0" marL="0" rtl="0" algn="l">
                        <a:spcBef>
                          <a:spcPts val="0"/>
                        </a:spcBef>
                        <a:spcAft>
                          <a:spcPts val="0"/>
                        </a:spcAft>
                        <a:buNone/>
                      </a:pPr>
                      <a:r>
                        <a:rPr lang="en" sz="1800"/>
                        <a:t>POST</a:t>
                      </a:r>
                      <a:endParaRPr sz="1800"/>
                    </a:p>
                  </a:txBody>
                  <a:tcPr marT="91425" marB="91425" marR="91425" marL="91425"/>
                </a:tc>
              </a:tr>
              <a:tr h="381000">
                <a:tc>
                  <a:txBody>
                    <a:bodyPr/>
                    <a:lstStyle/>
                    <a:p>
                      <a:pPr indent="0" lvl="0" marL="0" rtl="0" algn="l">
                        <a:spcBef>
                          <a:spcPts val="0"/>
                        </a:spcBef>
                        <a:spcAft>
                          <a:spcPts val="0"/>
                        </a:spcAft>
                        <a:buNone/>
                      </a:pPr>
                      <a:r>
                        <a:rPr lang="en" sz="1800"/>
                        <a:t>update</a:t>
                      </a:r>
                      <a:endParaRPr sz="1800"/>
                    </a:p>
                  </a:txBody>
                  <a:tcPr marT="91425" marB="91425" marR="91425" marL="91425"/>
                </a:tc>
                <a:tc>
                  <a:txBody>
                    <a:bodyPr/>
                    <a:lstStyle/>
                    <a:p>
                      <a:pPr indent="0" lvl="0" marL="0" rtl="0" algn="l">
                        <a:spcBef>
                          <a:spcPts val="0"/>
                        </a:spcBef>
                        <a:spcAft>
                          <a:spcPts val="0"/>
                        </a:spcAft>
                        <a:buNone/>
                      </a:pPr>
                      <a:r>
                        <a:rPr lang="en" sz="1800"/>
                        <a:t>PUT</a:t>
                      </a:r>
                      <a:endParaRPr sz="1800"/>
                    </a:p>
                  </a:txBody>
                  <a:tcPr marT="91425" marB="91425" marR="91425" marL="91425"/>
                </a:tc>
              </a:tr>
              <a:tr h="381000">
                <a:tc>
                  <a:txBody>
                    <a:bodyPr/>
                    <a:lstStyle/>
                    <a:p>
                      <a:pPr indent="0" lvl="0" marL="0" rtl="0" algn="l">
                        <a:spcBef>
                          <a:spcPts val="0"/>
                        </a:spcBef>
                        <a:spcAft>
                          <a:spcPts val="0"/>
                        </a:spcAft>
                        <a:buNone/>
                      </a:pPr>
                      <a:r>
                        <a:rPr lang="en" sz="1800"/>
                        <a:t>patch</a:t>
                      </a:r>
                      <a:endParaRPr sz="1800"/>
                    </a:p>
                  </a:txBody>
                  <a:tcPr marT="91425" marB="91425" marR="91425" marL="91425"/>
                </a:tc>
                <a:tc>
                  <a:txBody>
                    <a:bodyPr/>
                    <a:lstStyle/>
                    <a:p>
                      <a:pPr indent="0" lvl="0" marL="0" rtl="0" algn="l">
                        <a:spcBef>
                          <a:spcPts val="0"/>
                        </a:spcBef>
                        <a:spcAft>
                          <a:spcPts val="0"/>
                        </a:spcAft>
                        <a:buNone/>
                      </a:pPr>
                      <a:r>
                        <a:rPr lang="en" sz="1800"/>
                        <a:t>PATCH</a:t>
                      </a:r>
                      <a:endParaRPr sz="1800"/>
                    </a:p>
                  </a:txBody>
                  <a:tcPr marT="91425" marB="91425" marR="91425" marL="91425"/>
                </a:tc>
              </a:tr>
              <a:tr h="381000">
                <a:tc>
                  <a:txBody>
                    <a:bodyPr/>
                    <a:lstStyle/>
                    <a:p>
                      <a:pPr indent="0" lvl="0" marL="0" rtl="0" algn="l">
                        <a:spcBef>
                          <a:spcPts val="0"/>
                        </a:spcBef>
                        <a:spcAft>
                          <a:spcPts val="0"/>
                        </a:spcAft>
                        <a:buNone/>
                      </a:pPr>
                      <a:r>
                        <a:rPr lang="en" sz="1800"/>
                        <a:t>delete</a:t>
                      </a:r>
                      <a:endParaRPr sz="1800"/>
                    </a:p>
                  </a:txBody>
                  <a:tcPr marT="91425" marB="91425" marR="91425" marL="91425"/>
                </a:tc>
                <a:tc>
                  <a:txBody>
                    <a:bodyPr/>
                    <a:lstStyle/>
                    <a:p>
                      <a:pPr indent="0" lvl="0" marL="0" rtl="0" algn="l">
                        <a:spcBef>
                          <a:spcPts val="0"/>
                        </a:spcBef>
                        <a:spcAft>
                          <a:spcPts val="0"/>
                        </a:spcAft>
                        <a:buNone/>
                      </a:pPr>
                      <a:r>
                        <a:rPr lang="en" sz="1800"/>
                        <a:t>DELETE</a:t>
                      </a:r>
                      <a:endParaRPr sz="1800"/>
                    </a:p>
                  </a:txBody>
                  <a:tcPr marT="91425" marB="91425" marR="91425" marL="91425"/>
                </a:tc>
              </a:tr>
              <a:tr h="381000">
                <a:tc>
                  <a:txBody>
                    <a:bodyPr/>
                    <a:lstStyle/>
                    <a:p>
                      <a:pPr indent="0" lvl="0" marL="0" rtl="0" algn="l">
                        <a:spcBef>
                          <a:spcPts val="0"/>
                        </a:spcBef>
                        <a:spcAft>
                          <a:spcPts val="0"/>
                        </a:spcAft>
                        <a:buNone/>
                      </a:pPr>
                      <a:r>
                        <a:rPr lang="en" sz="1800"/>
                        <a:t>deletecollection</a:t>
                      </a:r>
                      <a:endParaRPr sz="1800"/>
                    </a:p>
                  </a:txBody>
                  <a:tcPr marT="91425" marB="91425" marR="91425" marL="91425"/>
                </a:tc>
                <a:tc>
                  <a:txBody>
                    <a:bodyPr/>
                    <a:lstStyle/>
                    <a:p>
                      <a:pPr indent="0" lvl="0" marL="0" rtl="0" algn="l">
                        <a:spcBef>
                          <a:spcPts val="0"/>
                        </a:spcBef>
                        <a:spcAft>
                          <a:spcPts val="0"/>
                        </a:spcAft>
                        <a:buNone/>
                      </a:pPr>
                      <a:r>
                        <a:rPr lang="en" sz="1800"/>
                        <a:t>DELETE</a:t>
                      </a:r>
                      <a:endParaRPr sz="1800"/>
                    </a:p>
                  </a:txBody>
                  <a:tcPr marT="91425" marB="91425" marR="91425" marL="91425"/>
                </a:tc>
              </a:tr>
            </a:tbl>
          </a:graphicData>
        </a:graphic>
      </p:graphicFrame>
      <p:sp>
        <p:nvSpPr>
          <p:cNvPr id="1762" name="Google Shape;1762;p118"/>
          <p:cNvSpPr txBox="1"/>
          <p:nvPr>
            <p:ph type="title"/>
          </p:nvPr>
        </p:nvSpPr>
        <p:spPr>
          <a:xfrm>
            <a:off x="885000" y="20709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        Verb (API)                                            HTTP Method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768" name="Google Shape;1768;p119"/>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Kubernetes Subcommand and HTTP Methods</a:t>
            </a:r>
            <a:endParaRPr/>
          </a:p>
        </p:txBody>
      </p:sp>
      <p:sp>
        <p:nvSpPr>
          <p:cNvPr id="1769" name="Google Shape;1769;p1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70" name="Google Shape;1770;p11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t/>
            </a:r>
            <a:endParaRPr/>
          </a:p>
        </p:txBody>
      </p:sp>
      <p:sp>
        <p:nvSpPr>
          <p:cNvPr id="1771" name="Google Shape;1771;p11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aphicFrame>
        <p:nvGraphicFramePr>
          <p:cNvPr id="1772" name="Google Shape;1772;p119"/>
          <p:cNvGraphicFramePr/>
          <p:nvPr/>
        </p:nvGraphicFramePr>
        <p:xfrm>
          <a:off x="952500" y="2683750"/>
          <a:ext cx="3000000" cy="3000000"/>
        </p:xfrm>
        <a:graphic>
          <a:graphicData uri="http://schemas.openxmlformats.org/drawingml/2006/table">
            <a:tbl>
              <a:tblPr>
                <a:noFill/>
                <a:tableStyleId>{07BF618E-258D-4282-B3F2-4A655B4F3E64}</a:tableStyleId>
              </a:tblPr>
              <a:tblGrid>
                <a:gridCol w="3429000"/>
                <a:gridCol w="3429000"/>
                <a:gridCol w="3429000"/>
              </a:tblGrid>
              <a:tr h="381000">
                <a:tc>
                  <a:txBody>
                    <a:bodyPr/>
                    <a:lstStyle/>
                    <a:p>
                      <a:pPr indent="0" lvl="0" marL="0" rtl="0" algn="l">
                        <a:spcBef>
                          <a:spcPts val="0"/>
                        </a:spcBef>
                        <a:spcAft>
                          <a:spcPts val="0"/>
                        </a:spcAft>
                        <a:buNone/>
                      </a:pPr>
                      <a:r>
                        <a:rPr lang="en" sz="1800"/>
                        <a:t>apply</a:t>
                      </a:r>
                      <a:endParaRPr sz="1800"/>
                    </a:p>
                  </a:txBody>
                  <a:tcPr marT="91425" marB="91425" marR="91425" marL="91425"/>
                </a:tc>
                <a:tc>
                  <a:txBody>
                    <a:bodyPr/>
                    <a:lstStyle/>
                    <a:p>
                      <a:pPr indent="0" lvl="0" marL="0" rtl="0" algn="l">
                        <a:spcBef>
                          <a:spcPts val="0"/>
                        </a:spcBef>
                        <a:spcAft>
                          <a:spcPts val="0"/>
                        </a:spcAft>
                        <a:buNone/>
                      </a:pPr>
                      <a:r>
                        <a:rPr lang="en" sz="1800"/>
                        <a:t>POST</a:t>
                      </a:r>
                      <a:endParaRPr sz="1800"/>
                    </a:p>
                  </a:txBody>
                  <a:tcPr marT="91425" marB="91425" marR="91425" marL="91425"/>
                </a:tc>
                <a:tc>
                  <a:txBody>
                    <a:bodyPr/>
                    <a:lstStyle/>
                    <a:p>
                      <a:pPr indent="0" lvl="0" marL="0" rtl="0" algn="l">
                        <a:spcBef>
                          <a:spcPts val="0"/>
                        </a:spcBef>
                        <a:spcAft>
                          <a:spcPts val="0"/>
                        </a:spcAft>
                        <a:buNone/>
                      </a:pPr>
                      <a:r>
                        <a:rPr lang="en" sz="1800"/>
                        <a:t>PATCH | DELETE</a:t>
                      </a:r>
                      <a:endParaRPr sz="1800"/>
                    </a:p>
                  </a:txBody>
                  <a:tcPr marT="91425" marB="91425" marR="91425" marL="91425"/>
                </a:tc>
              </a:tr>
              <a:tr h="381000">
                <a:tc>
                  <a:txBody>
                    <a:bodyPr/>
                    <a:lstStyle/>
                    <a:p>
                      <a:pPr indent="0" lvl="0" marL="0" rtl="0" algn="l">
                        <a:spcBef>
                          <a:spcPts val="0"/>
                        </a:spcBef>
                        <a:spcAft>
                          <a:spcPts val="0"/>
                        </a:spcAft>
                        <a:buNone/>
                      </a:pPr>
                      <a:r>
                        <a:rPr lang="en" sz="1800"/>
                        <a:t>create</a:t>
                      </a:r>
                      <a:endParaRPr sz="1800"/>
                    </a:p>
                  </a:txBody>
                  <a:tcPr marT="91425" marB="91425" marR="91425" marL="91425"/>
                </a:tc>
                <a:tc>
                  <a:txBody>
                    <a:bodyPr/>
                    <a:lstStyle/>
                    <a:p>
                      <a:pPr indent="0" lvl="0" marL="0" rtl="0" algn="l">
                        <a:spcBef>
                          <a:spcPts val="0"/>
                        </a:spcBef>
                        <a:spcAft>
                          <a:spcPts val="0"/>
                        </a:spcAft>
                        <a:buNone/>
                      </a:pPr>
                      <a:r>
                        <a:rPr lang="en" sz="1800"/>
                        <a:t>POST</a:t>
                      </a:r>
                      <a:endParaRPr sz="1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accent1"/>
                          </a:solidFill>
                        </a:rPr>
                        <a:t>error!</a:t>
                      </a:r>
                      <a:endParaRPr sz="1800"/>
                    </a:p>
                  </a:txBody>
                  <a:tcPr marT="91425" marB="91425" marR="91425" marL="91425"/>
                </a:tc>
              </a:tr>
              <a:tr h="381000">
                <a:tc>
                  <a:txBody>
                    <a:bodyPr/>
                    <a:lstStyle/>
                    <a:p>
                      <a:pPr indent="0" lvl="0" marL="0" rtl="0" algn="l">
                        <a:spcBef>
                          <a:spcPts val="0"/>
                        </a:spcBef>
                        <a:spcAft>
                          <a:spcPts val="0"/>
                        </a:spcAft>
                        <a:buNone/>
                      </a:pPr>
                      <a:r>
                        <a:rPr lang="en" sz="1800"/>
                        <a:t>replace</a:t>
                      </a:r>
                      <a:endParaRPr sz="1800"/>
                    </a:p>
                  </a:txBody>
                  <a:tcPr marT="91425" marB="91425" marR="91425" marL="91425"/>
                </a:tc>
                <a:tc>
                  <a:txBody>
                    <a:bodyPr/>
                    <a:lstStyle/>
                    <a:p>
                      <a:pPr indent="0" lvl="0" marL="0" rtl="0" algn="l">
                        <a:spcBef>
                          <a:spcPts val="0"/>
                        </a:spcBef>
                        <a:spcAft>
                          <a:spcPts val="0"/>
                        </a:spcAft>
                        <a:buNone/>
                      </a:pPr>
                      <a:r>
                        <a:rPr lang="en" sz="1800">
                          <a:solidFill>
                            <a:schemeClr val="accent1"/>
                          </a:solidFill>
                        </a:rPr>
                        <a:t>error!</a:t>
                      </a:r>
                      <a:endParaRPr sz="1800">
                        <a:solidFill>
                          <a:schemeClr val="accent1"/>
                        </a:solidFill>
                      </a:endParaRPr>
                    </a:p>
                  </a:txBody>
                  <a:tcPr marT="91425" marB="91425" marR="91425" marL="91425"/>
                </a:tc>
                <a:tc>
                  <a:txBody>
                    <a:bodyPr/>
                    <a:lstStyle/>
                    <a:p>
                      <a:pPr indent="0" lvl="0" marL="0" rtl="0" algn="l">
                        <a:spcBef>
                          <a:spcPts val="0"/>
                        </a:spcBef>
                        <a:spcAft>
                          <a:spcPts val="0"/>
                        </a:spcAft>
                        <a:buNone/>
                      </a:pPr>
                      <a:r>
                        <a:rPr lang="en" sz="1800"/>
                        <a:t>PUT</a:t>
                      </a:r>
                      <a:endParaRPr sz="1800"/>
                    </a:p>
                  </a:txBody>
                  <a:tcPr marT="91425" marB="91425" marR="91425" marL="91425"/>
                </a:tc>
              </a:tr>
              <a:tr h="381000">
                <a:tc>
                  <a:txBody>
                    <a:bodyPr/>
                    <a:lstStyle/>
                    <a:p>
                      <a:pPr indent="0" lvl="0" marL="0" rtl="0" algn="l">
                        <a:spcBef>
                          <a:spcPts val="0"/>
                        </a:spcBef>
                        <a:spcAft>
                          <a:spcPts val="0"/>
                        </a:spcAft>
                        <a:buNone/>
                      </a:pPr>
                      <a:r>
                        <a:rPr lang="en" sz="1800"/>
                        <a:t>delete</a:t>
                      </a:r>
                      <a:endParaRPr sz="1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accent1"/>
                          </a:solidFill>
                        </a:rPr>
                        <a:t>error!</a:t>
                      </a:r>
                      <a:endParaRPr sz="1800"/>
                    </a:p>
                  </a:txBody>
                  <a:tcPr marT="91425" marB="91425" marR="91425" marL="91425"/>
                </a:tc>
                <a:tc>
                  <a:txBody>
                    <a:bodyPr/>
                    <a:lstStyle/>
                    <a:p>
                      <a:pPr indent="0" lvl="0" marL="0" rtl="0" algn="l">
                        <a:spcBef>
                          <a:spcPts val="0"/>
                        </a:spcBef>
                        <a:spcAft>
                          <a:spcPts val="0"/>
                        </a:spcAft>
                        <a:buNone/>
                      </a:pPr>
                      <a:r>
                        <a:rPr lang="en" sz="1800"/>
                        <a:t>DELETE</a:t>
                      </a:r>
                      <a:endParaRPr sz="1800"/>
                    </a:p>
                  </a:txBody>
                  <a:tcPr marT="91425" marB="91425" marR="91425" marL="91425"/>
                </a:tc>
              </a:tr>
              <a:tr h="381000">
                <a:tc>
                  <a:txBody>
                    <a:bodyPr/>
                    <a:lstStyle/>
                    <a:p>
                      <a:pPr indent="0" lvl="0" marL="0" rtl="0" algn="l">
                        <a:spcBef>
                          <a:spcPts val="0"/>
                        </a:spcBef>
                        <a:spcAft>
                          <a:spcPts val="0"/>
                        </a:spcAft>
                        <a:buNone/>
                      </a:pPr>
                      <a:r>
                        <a:rPr lang="en" sz="1800"/>
                        <a:t>patch</a:t>
                      </a:r>
                      <a:endParaRPr sz="1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accent1"/>
                          </a:solidFill>
                        </a:rPr>
                        <a:t>error!</a:t>
                      </a:r>
                      <a:endParaRPr sz="1800"/>
                    </a:p>
                  </a:txBody>
                  <a:tcPr marT="91425" marB="91425" marR="91425" marL="91425"/>
                </a:tc>
                <a:tc>
                  <a:txBody>
                    <a:bodyPr/>
                    <a:lstStyle/>
                    <a:p>
                      <a:pPr indent="0" lvl="0" marL="0" rtl="0" algn="l">
                        <a:spcBef>
                          <a:spcPts val="0"/>
                        </a:spcBef>
                        <a:spcAft>
                          <a:spcPts val="0"/>
                        </a:spcAft>
                        <a:buNone/>
                      </a:pPr>
                      <a:r>
                        <a:rPr lang="en" sz="1800"/>
                        <a:t>PATCH</a:t>
                      </a:r>
                      <a:endParaRPr sz="1800"/>
                    </a:p>
                  </a:txBody>
                  <a:tcPr marT="91425" marB="91425" marR="91425" marL="91425"/>
                </a:tc>
              </a:tr>
            </a:tbl>
          </a:graphicData>
        </a:graphic>
      </p:graphicFrame>
      <p:sp>
        <p:nvSpPr>
          <p:cNvPr id="1773" name="Google Shape;1773;p119"/>
          <p:cNvSpPr txBox="1"/>
          <p:nvPr>
            <p:ph type="title"/>
          </p:nvPr>
        </p:nvSpPr>
        <p:spPr>
          <a:xfrm>
            <a:off x="885000" y="20709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Subcommand             Object Does Not Exist              Object Exists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9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Kubernetes API</a:t>
            </a:r>
            <a:endParaRPr/>
          </a:p>
        </p:txBody>
      </p:sp>
      <p:sp>
        <p:nvSpPr>
          <p:cNvPr id="1499" name="Google Shape;1499;p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500" name="Google Shape;1500;p93"/>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Operator takes advantage of what Kubernetes does best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20"/>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Optimistic Concurrency: </a:t>
            </a:r>
            <a:r>
              <a:rPr lang="en" sz="3600"/>
              <a:t>Eventually Consistent System</a:t>
            </a:r>
            <a:endParaRPr sz="3600"/>
          </a:p>
        </p:txBody>
      </p:sp>
      <p:sp>
        <p:nvSpPr>
          <p:cNvPr id="1779" name="Google Shape;1779;p12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t/>
            </a:r>
            <a:endParaRPr/>
          </a:p>
        </p:txBody>
      </p:sp>
      <p:sp>
        <p:nvSpPr>
          <p:cNvPr id="1780" name="Google Shape;1780;p1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1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786" name="Google Shape;1786;p1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87" name="Google Shape;1787;p12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Pessimistic Concurrency</a:t>
            </a:r>
            <a:endParaRPr/>
          </a:p>
          <a:p>
            <a:pPr indent="-330200" lvl="0" marL="457200" rtl="0" algn="l">
              <a:lnSpc>
                <a:spcPct val="100000"/>
              </a:lnSpc>
              <a:spcBef>
                <a:spcPts val="0"/>
              </a:spcBef>
              <a:spcAft>
                <a:spcPts val="0"/>
              </a:spcAft>
              <a:buSzPts val="1600"/>
              <a:buChar char="●"/>
            </a:pPr>
            <a:r>
              <a:rPr lang="en"/>
              <a:t>conflicts will happen often</a:t>
            </a:r>
            <a:endParaRPr/>
          </a:p>
          <a:p>
            <a:pPr indent="-330200" lvl="0" marL="457200" rtl="0" algn="l">
              <a:spcBef>
                <a:spcPts val="0"/>
              </a:spcBef>
              <a:spcAft>
                <a:spcPts val="0"/>
              </a:spcAft>
              <a:buSzPts val="1600"/>
              <a:buChar char="●"/>
            </a:pPr>
            <a:r>
              <a:rPr lang="en"/>
              <a:t>uses locks</a:t>
            </a:r>
            <a:endParaRPr/>
          </a:p>
          <a:p>
            <a:pPr indent="0" lvl="0" marL="0" rtl="0" algn="l">
              <a:spcBef>
                <a:spcPts val="0"/>
              </a:spcBef>
              <a:spcAft>
                <a:spcPts val="0"/>
              </a:spcAft>
              <a:buNone/>
            </a:pPr>
            <a:r>
              <a:rPr lang="en"/>
              <a:t>Optimistic Concurrency</a:t>
            </a:r>
            <a:endParaRPr/>
          </a:p>
          <a:p>
            <a:pPr indent="-330200" lvl="0" marL="457200" rtl="0" algn="l">
              <a:lnSpc>
                <a:spcPct val="100000"/>
              </a:lnSpc>
              <a:spcBef>
                <a:spcPts val="0"/>
              </a:spcBef>
              <a:spcAft>
                <a:spcPts val="0"/>
              </a:spcAft>
              <a:buSzPts val="1600"/>
              <a:buChar char="●"/>
            </a:pPr>
            <a:r>
              <a:rPr lang="en"/>
              <a:t>we believe conflicts will not happen</a:t>
            </a:r>
            <a:endParaRPr/>
          </a:p>
          <a:p>
            <a:pPr indent="-330200" lvl="0" marL="457200" rtl="0" algn="l">
              <a:lnSpc>
                <a:spcPct val="100000"/>
              </a:lnSpc>
              <a:spcBef>
                <a:spcPts val="0"/>
              </a:spcBef>
              <a:spcAft>
                <a:spcPts val="0"/>
              </a:spcAft>
              <a:buSzPts val="1600"/>
              <a:buChar char="●"/>
            </a:pPr>
            <a:r>
              <a:rPr lang="en"/>
              <a:t>if they happen react in some way</a:t>
            </a:r>
            <a:endParaRPr/>
          </a:p>
        </p:txBody>
      </p:sp>
      <p:sp>
        <p:nvSpPr>
          <p:cNvPr id="1788" name="Google Shape;1788;p121"/>
          <p:cNvSpPr txBox="1"/>
          <p:nvPr>
            <p:ph type="title"/>
          </p:nvPr>
        </p:nvSpPr>
        <p:spPr>
          <a:xfrm>
            <a:off x="447775" y="1787825"/>
            <a:ext cx="6825000" cy="8163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sz="4000"/>
              <a:t>The problem</a:t>
            </a:r>
            <a:endParaRPr sz="4000"/>
          </a:p>
        </p:txBody>
      </p:sp>
      <p:sp>
        <p:nvSpPr>
          <p:cNvPr id="1789" name="Google Shape;1789;p121"/>
          <p:cNvSpPr txBox="1"/>
          <p:nvPr/>
        </p:nvSpPr>
        <p:spPr>
          <a:xfrm>
            <a:off x="813675" y="2582400"/>
            <a:ext cx="71916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Red Hat Text"/>
              <a:buChar char="●"/>
            </a:pPr>
            <a:r>
              <a:rPr lang="en">
                <a:latin typeface="Red Hat Text"/>
                <a:ea typeface="Red Hat Text"/>
                <a:cs typeface="Red Hat Text"/>
                <a:sym typeface="Red Hat Text"/>
              </a:rPr>
              <a:t>The system is composed of various control </a:t>
            </a:r>
            <a:r>
              <a:rPr lang="en">
                <a:latin typeface="Red Hat Text"/>
                <a:ea typeface="Red Hat Text"/>
                <a:cs typeface="Red Hat Text"/>
                <a:sym typeface="Red Hat Text"/>
              </a:rPr>
              <a:t>loops running concurrently</a:t>
            </a:r>
            <a:endParaRPr>
              <a:latin typeface="Red Hat Text"/>
              <a:ea typeface="Red Hat Text"/>
              <a:cs typeface="Red Hat Text"/>
              <a:sym typeface="Red Hat Text"/>
            </a:endParaRPr>
          </a:p>
          <a:p>
            <a:pPr indent="-317500" lvl="0" marL="457200" rtl="0" algn="l">
              <a:lnSpc>
                <a:spcPct val="150000"/>
              </a:lnSpc>
              <a:spcBef>
                <a:spcPts val="0"/>
              </a:spcBef>
              <a:spcAft>
                <a:spcPts val="0"/>
              </a:spcAft>
              <a:buSzPts val="1400"/>
              <a:buFont typeface="Red Hat Text"/>
              <a:buChar char="●"/>
            </a:pPr>
            <a:r>
              <a:rPr lang="en">
                <a:latin typeface="Red Hat Text"/>
                <a:ea typeface="Red Hat Text"/>
                <a:cs typeface="Red Hat Text"/>
                <a:sym typeface="Red Hat Text"/>
              </a:rPr>
              <a:t>Each control loop watches the API and takes an action when something (of interest to the control loop itself) changes</a:t>
            </a:r>
            <a:endParaRPr>
              <a:latin typeface="Red Hat Text"/>
              <a:ea typeface="Red Hat Text"/>
              <a:cs typeface="Red Hat Text"/>
              <a:sym typeface="Red Hat Text"/>
            </a:endParaRPr>
          </a:p>
          <a:p>
            <a:pPr indent="0" lvl="0" marL="0" rtl="0" algn="l">
              <a:lnSpc>
                <a:spcPct val="150000"/>
              </a:lnSpc>
              <a:spcBef>
                <a:spcPts val="0"/>
              </a:spcBef>
              <a:spcAft>
                <a:spcPts val="0"/>
              </a:spcAft>
              <a:buNone/>
            </a:pPr>
            <a:r>
              <a:t/>
            </a:r>
            <a:endParaRPr>
              <a:latin typeface="Red Hat Text"/>
              <a:ea typeface="Red Hat Text"/>
              <a:cs typeface="Red Hat Text"/>
              <a:sym typeface="Red Hat Text"/>
            </a:endParaRPr>
          </a:p>
          <a:p>
            <a:pPr indent="-317500" lvl="0" marL="457200" rtl="0" algn="l">
              <a:lnSpc>
                <a:spcPct val="150000"/>
              </a:lnSpc>
              <a:spcBef>
                <a:spcPts val="0"/>
              </a:spcBef>
              <a:spcAft>
                <a:spcPts val="0"/>
              </a:spcAft>
              <a:buSzPts val="1400"/>
              <a:buFont typeface="Red Hat Text"/>
              <a:buChar char="●"/>
            </a:pPr>
            <a:r>
              <a:rPr b="1" lang="en">
                <a:latin typeface="Red Hat Text"/>
                <a:ea typeface="Red Hat Text"/>
                <a:cs typeface="Red Hat Text"/>
                <a:sym typeface="Red Hat Text"/>
              </a:rPr>
              <a:t>What happens when two control loops are trying to modify the exact same resource at the exact same time?</a:t>
            </a:r>
            <a:endParaRPr b="1">
              <a:latin typeface="Red Hat Text"/>
              <a:ea typeface="Red Hat Text"/>
              <a:cs typeface="Red Hat Text"/>
              <a:sym typeface="Red Hat Tex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795" name="Google Shape;1795;p1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96" name="Google Shape;1796;p12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Pessimistic Concurrency</a:t>
            </a:r>
            <a:endParaRPr/>
          </a:p>
          <a:p>
            <a:pPr indent="-330200" lvl="0" marL="457200" rtl="0" algn="l">
              <a:lnSpc>
                <a:spcPct val="100000"/>
              </a:lnSpc>
              <a:spcBef>
                <a:spcPts val="0"/>
              </a:spcBef>
              <a:spcAft>
                <a:spcPts val="0"/>
              </a:spcAft>
              <a:buSzPts val="1600"/>
              <a:buChar char="●"/>
            </a:pPr>
            <a:r>
              <a:rPr lang="en"/>
              <a:t>conflicts will happen often</a:t>
            </a:r>
            <a:endParaRPr/>
          </a:p>
          <a:p>
            <a:pPr indent="-330200" lvl="0" marL="457200" rtl="0" algn="l">
              <a:spcBef>
                <a:spcPts val="0"/>
              </a:spcBef>
              <a:spcAft>
                <a:spcPts val="0"/>
              </a:spcAft>
              <a:buSzPts val="1600"/>
              <a:buChar char="●"/>
            </a:pPr>
            <a:r>
              <a:rPr lang="en"/>
              <a:t>uses locks</a:t>
            </a:r>
            <a:endParaRPr/>
          </a:p>
          <a:p>
            <a:pPr indent="0" lvl="0" marL="0" rtl="0" algn="l">
              <a:spcBef>
                <a:spcPts val="0"/>
              </a:spcBef>
              <a:spcAft>
                <a:spcPts val="0"/>
              </a:spcAft>
              <a:buNone/>
            </a:pPr>
            <a:r>
              <a:rPr lang="en"/>
              <a:t>Optimistic Concurrency</a:t>
            </a:r>
            <a:endParaRPr/>
          </a:p>
          <a:p>
            <a:pPr indent="-330200" lvl="0" marL="457200" rtl="0" algn="l">
              <a:lnSpc>
                <a:spcPct val="100000"/>
              </a:lnSpc>
              <a:spcBef>
                <a:spcPts val="0"/>
              </a:spcBef>
              <a:spcAft>
                <a:spcPts val="0"/>
              </a:spcAft>
              <a:buSzPts val="1600"/>
              <a:buChar char="●"/>
            </a:pPr>
            <a:r>
              <a:rPr lang="en"/>
              <a:t>we believe conflicts will not happen</a:t>
            </a:r>
            <a:endParaRPr/>
          </a:p>
          <a:p>
            <a:pPr indent="-330200" lvl="0" marL="457200" rtl="0" algn="l">
              <a:lnSpc>
                <a:spcPct val="100000"/>
              </a:lnSpc>
              <a:spcBef>
                <a:spcPts val="0"/>
              </a:spcBef>
              <a:spcAft>
                <a:spcPts val="0"/>
              </a:spcAft>
              <a:buSzPts val="1600"/>
              <a:buChar char="●"/>
            </a:pPr>
            <a:r>
              <a:rPr lang="en"/>
              <a:t>if they happen react in some way</a:t>
            </a:r>
            <a:endParaRPr/>
          </a:p>
        </p:txBody>
      </p:sp>
      <p:sp>
        <p:nvSpPr>
          <p:cNvPr id="1797" name="Google Shape;1797;p12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t/>
            </a:r>
            <a:endParaRPr/>
          </a:p>
        </p:txBody>
      </p:sp>
      <p:pic>
        <p:nvPicPr>
          <p:cNvPr id="1798" name="Google Shape;1798;p122"/>
          <p:cNvPicPr preferRelativeResize="0"/>
          <p:nvPr/>
        </p:nvPicPr>
        <p:blipFill>
          <a:blip r:embed="rId3">
            <a:alphaModFix/>
          </a:blip>
          <a:stretch>
            <a:fillRect/>
          </a:stretch>
        </p:blipFill>
        <p:spPr>
          <a:xfrm>
            <a:off x="789672" y="603000"/>
            <a:ext cx="7240179" cy="6255000"/>
          </a:xfrm>
          <a:prstGeom prst="rect">
            <a:avLst/>
          </a:prstGeom>
          <a:noFill/>
          <a:ln>
            <a:noFill/>
          </a:ln>
        </p:spPr>
      </p:pic>
      <p:sp>
        <p:nvSpPr>
          <p:cNvPr id="1799" name="Google Shape;1799;p122"/>
          <p:cNvSpPr/>
          <p:nvPr/>
        </p:nvSpPr>
        <p:spPr>
          <a:xfrm>
            <a:off x="1677875" y="5153500"/>
            <a:ext cx="2450400" cy="21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1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1805" name="Google Shape;1805;p123"/>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Optimistic Concurrency - Handling Conflicts</a:t>
            </a:r>
            <a:endParaRPr/>
          </a:p>
        </p:txBody>
      </p:sp>
      <p:sp>
        <p:nvSpPr>
          <p:cNvPr id="1806" name="Google Shape;1806;p1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07" name="Google Shape;1807;p12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https://github.com/kubernetes-sigs/controller-runtime/blob/933bd009d186df21911fe97a2d9511f5b922a9b7/pkg/reconcile/reconcile.go#L52-L94</a:t>
            </a:r>
            <a:endParaRPr/>
          </a:p>
        </p:txBody>
      </p:sp>
      <p:sp>
        <p:nvSpPr>
          <p:cNvPr id="1808" name="Google Shape;1808;p123"/>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sz="1800"/>
              <a:t>‘</a:t>
            </a:r>
            <a:r>
              <a:rPr lang="en" sz="1800"/>
              <a:t>the object has been modified; please apply your changes to the latest version and try again’</a:t>
            </a:r>
            <a:endParaRPr sz="1800"/>
          </a:p>
        </p:txBody>
      </p:sp>
      <p:pic>
        <p:nvPicPr>
          <p:cNvPr id="1809" name="Google Shape;1809;p123"/>
          <p:cNvPicPr preferRelativeResize="0"/>
          <p:nvPr/>
        </p:nvPicPr>
        <p:blipFill rotWithShape="1">
          <a:blip r:embed="rId3">
            <a:alphaModFix/>
          </a:blip>
          <a:srcRect b="0" l="337" r="337" t="0"/>
          <a:stretch/>
        </p:blipFill>
        <p:spPr>
          <a:xfrm>
            <a:off x="2078025" y="2353923"/>
            <a:ext cx="7443274" cy="41712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24"/>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Garbage Collection:</a:t>
            </a:r>
            <a:r>
              <a:rPr lang="en"/>
              <a:t> </a:t>
            </a:r>
            <a:r>
              <a:rPr lang="en" sz="3600"/>
              <a:t>deleting objects that have </a:t>
            </a:r>
            <a:r>
              <a:rPr lang="en" sz="3600" u="sng"/>
              <a:t>an </a:t>
            </a:r>
            <a:r>
              <a:rPr b="1" lang="en" sz="3600" u="sng"/>
              <a:t>owner</a:t>
            </a:r>
            <a:r>
              <a:rPr lang="en" sz="3600" u="sng"/>
              <a:t> that no longer exists</a:t>
            </a:r>
            <a:r>
              <a:rPr lang="en" sz="3600"/>
              <a:t>.</a:t>
            </a:r>
            <a:endParaRPr sz="3600"/>
          </a:p>
        </p:txBody>
      </p:sp>
      <p:sp>
        <p:nvSpPr>
          <p:cNvPr id="1815" name="Google Shape;1815;p12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Kubernetes API</a:t>
            </a:r>
            <a:endParaRPr/>
          </a:p>
        </p:txBody>
      </p:sp>
      <p:sp>
        <p:nvSpPr>
          <p:cNvPr id="1816" name="Google Shape;1816;p1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pic>
        <p:nvPicPr>
          <p:cNvPr id="1821" name="Google Shape;1821;p125">
            <a:hlinkClick r:id="rId3"/>
          </p:cNvPr>
          <p:cNvPicPr preferRelativeResize="0"/>
          <p:nvPr/>
        </p:nvPicPr>
        <p:blipFill>
          <a:blip r:embed="rId4">
            <a:alphaModFix/>
          </a:blip>
          <a:stretch>
            <a:fillRect/>
          </a:stretch>
        </p:blipFill>
        <p:spPr>
          <a:xfrm>
            <a:off x="1615850" y="-119000"/>
            <a:ext cx="8960549" cy="10201953"/>
          </a:xfrm>
          <a:prstGeom prst="rect">
            <a:avLst/>
          </a:prstGeom>
          <a:noFill/>
          <a:ln>
            <a:noFill/>
          </a:ln>
        </p:spPr>
      </p:pic>
      <p:sp>
        <p:nvSpPr>
          <p:cNvPr id="1822" name="Google Shape;1822;p1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823" name="Google Shape;1823;p125"/>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ownerReferences</a:t>
            </a:r>
            <a:endParaRPr/>
          </a:p>
        </p:txBody>
      </p:sp>
      <p:sp>
        <p:nvSpPr>
          <p:cNvPr id="1824" name="Google Shape;1824;p1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25" name="Google Shape;1825;p12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Parent/child or owner/dependents Relationship</a:t>
            </a:r>
            <a:endParaRPr/>
          </a:p>
        </p:txBody>
      </p:sp>
      <p:sp>
        <p:nvSpPr>
          <p:cNvPr id="1826" name="Google Shape;1826;p12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Sources:</a:t>
            </a:r>
            <a:endParaRPr/>
          </a:p>
          <a:p>
            <a:pPr indent="0" lvl="0" marL="0" rtl="0" algn="l">
              <a:spcBef>
                <a:spcPts val="0"/>
              </a:spcBef>
              <a:spcAft>
                <a:spcPts val="0"/>
              </a:spcAft>
              <a:buNone/>
            </a:pPr>
            <a:r>
              <a:rPr lang="en" u="sng">
                <a:solidFill>
                  <a:schemeClr val="hlink"/>
                </a:solidFill>
                <a:hlinkClick r:id="rId5"/>
              </a:rPr>
              <a:t>https://kubernetes.io/docs/concepts/workloads/controllers/garbage-collection/</a:t>
            </a:r>
            <a:endParaRPr/>
          </a:p>
          <a:p>
            <a:pPr indent="0" lvl="0" marL="0" rtl="0" algn="l">
              <a:spcBef>
                <a:spcPts val="0"/>
              </a:spcBef>
              <a:spcAft>
                <a:spcPts val="0"/>
              </a:spcAft>
              <a:buNone/>
            </a:pPr>
            <a:r>
              <a:rPr lang="en" u="sng">
                <a:solidFill>
                  <a:schemeClr val="hlink"/>
                </a:solidFill>
                <a:hlinkClick r:id="rId6"/>
              </a:rPr>
              <a:t>https://kubernetes.io/docs/tasks/access-kubernetes-api/custom-resources/custom-resource-definitions/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30" name="Shape 1830"/>
        <p:cNvGrpSpPr/>
        <p:nvPr/>
      </p:nvGrpSpPr>
      <p:grpSpPr>
        <a:xfrm>
          <a:off x="0" y="0"/>
          <a:ext cx="0" cy="0"/>
          <a:chOff x="0" y="0"/>
          <a:chExt cx="0" cy="0"/>
        </a:xfrm>
      </p:grpSpPr>
      <p:pic>
        <p:nvPicPr>
          <p:cNvPr id="1831" name="Google Shape;1831;p126">
            <a:hlinkClick r:id="rId3"/>
          </p:cNvPr>
          <p:cNvPicPr preferRelativeResize="0"/>
          <p:nvPr/>
        </p:nvPicPr>
        <p:blipFill>
          <a:blip r:embed="rId4">
            <a:alphaModFix/>
          </a:blip>
          <a:stretch>
            <a:fillRect/>
          </a:stretch>
        </p:blipFill>
        <p:spPr>
          <a:xfrm>
            <a:off x="258975" y="346800"/>
            <a:ext cx="7860048" cy="8948976"/>
          </a:xfrm>
          <a:prstGeom prst="rect">
            <a:avLst/>
          </a:prstGeom>
          <a:noFill/>
          <a:ln>
            <a:noFill/>
          </a:ln>
        </p:spPr>
      </p:pic>
      <p:sp>
        <p:nvSpPr>
          <p:cNvPr id="1832" name="Google Shape;1832;p1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833" name="Google Shape;1833;p126"/>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ownerReferences</a:t>
            </a:r>
            <a:endParaRPr/>
          </a:p>
        </p:txBody>
      </p:sp>
      <p:sp>
        <p:nvSpPr>
          <p:cNvPr id="1834" name="Google Shape;1834;p1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35" name="Google Shape;1835;p12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Parent/child or owner/dependents Relationship</a:t>
            </a:r>
            <a:endParaRPr/>
          </a:p>
        </p:txBody>
      </p:sp>
      <p:sp>
        <p:nvSpPr>
          <p:cNvPr id="1836" name="Google Shape;1836;p12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Sources:</a:t>
            </a:r>
            <a:endParaRPr/>
          </a:p>
          <a:p>
            <a:pPr indent="0" lvl="0" marL="0" rtl="0" algn="l">
              <a:spcBef>
                <a:spcPts val="0"/>
              </a:spcBef>
              <a:spcAft>
                <a:spcPts val="0"/>
              </a:spcAft>
              <a:buNone/>
            </a:pPr>
            <a:r>
              <a:rPr lang="en" u="sng">
                <a:solidFill>
                  <a:schemeClr val="hlink"/>
                </a:solidFill>
                <a:hlinkClick r:id="rId5"/>
              </a:rPr>
              <a:t>https://kubernetes.io/docs/concepts/workloads/controllers/garbage-collection/</a:t>
            </a:r>
            <a:endParaRPr/>
          </a:p>
          <a:p>
            <a:pPr indent="0" lvl="0" marL="0" rtl="0" algn="l">
              <a:spcBef>
                <a:spcPts val="0"/>
              </a:spcBef>
              <a:spcAft>
                <a:spcPts val="0"/>
              </a:spcAft>
              <a:buNone/>
            </a:pPr>
            <a:r>
              <a:rPr lang="en" u="sng">
                <a:solidFill>
                  <a:schemeClr val="hlink"/>
                </a:solidFill>
                <a:hlinkClick r:id="rId6"/>
              </a:rPr>
              <a:t>https://kubernetes.io/docs/tasks/access-kubernetes-api/custom-resources/custom-resource-definitions/</a:t>
            </a:r>
            <a:endParaRPr/>
          </a:p>
        </p:txBody>
      </p:sp>
      <p:sp>
        <p:nvSpPr>
          <p:cNvPr id="1837" name="Google Shape;1837;p126"/>
          <p:cNvSpPr txBox="1"/>
          <p:nvPr>
            <p:ph idx="5" type="body"/>
          </p:nvPr>
        </p:nvSpPr>
        <p:spPr>
          <a:xfrm>
            <a:off x="8352525" y="2291175"/>
            <a:ext cx="2954700" cy="3727200"/>
          </a:xfrm>
          <a:prstGeom prst="rect">
            <a:avLst/>
          </a:prstGeom>
        </p:spPr>
        <p:txBody>
          <a:bodyPr anchorCtr="0" anchor="t" bIns="0" lIns="0" spcFirstLastPara="1" rIns="0" wrap="square" tIns="0">
            <a:noAutofit/>
          </a:bodyPr>
          <a:lstStyle/>
          <a:p>
            <a:pPr indent="-317500" lvl="0" marL="457200" rtl="0" algn="l">
              <a:spcBef>
                <a:spcPts val="1000"/>
              </a:spcBef>
              <a:spcAft>
                <a:spcPts val="0"/>
              </a:spcAft>
              <a:buSzPts val="1400"/>
              <a:buChar char="▸"/>
            </a:pPr>
            <a:r>
              <a:rPr lang="en"/>
              <a:t>one can decide the parent and child relationship for a pair or more number of objects</a:t>
            </a:r>
            <a:endParaRPr/>
          </a:p>
          <a:p>
            <a:pPr indent="-317500" lvl="0" marL="457200" rtl="0" algn="l">
              <a:spcBef>
                <a:spcPts val="0"/>
              </a:spcBef>
              <a:spcAft>
                <a:spcPts val="0"/>
              </a:spcAft>
              <a:buSzPts val="1400"/>
              <a:buChar char="▸"/>
            </a:pPr>
            <a:r>
              <a:rPr lang="en"/>
              <a:t>multiple owners of a dependent is possible</a:t>
            </a:r>
            <a:endParaRPr/>
          </a:p>
          <a:p>
            <a:pPr indent="-317500" lvl="0" marL="457200" rtl="0" algn="l">
              <a:spcBef>
                <a:spcPts val="0"/>
              </a:spcBef>
              <a:spcAft>
                <a:spcPts val="0"/>
              </a:spcAft>
              <a:buSzPts val="1400"/>
              <a:buChar char="▸"/>
            </a:pPr>
            <a:r>
              <a:rPr lang="en"/>
              <a:t>when a dependent has multiple owners </a:t>
            </a:r>
            <a:r>
              <a:rPr b="1" lang="en" u="sng"/>
              <a:t>all</a:t>
            </a:r>
            <a:r>
              <a:rPr lang="en"/>
              <a:t> owners have to be “out-of-scope” for the dependent to be marked for garbage collection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843" name="Google Shape;1843;p127"/>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Background, Foreground, and Finalizers</a:t>
            </a:r>
            <a:endParaRPr/>
          </a:p>
        </p:txBody>
      </p:sp>
      <p:sp>
        <p:nvSpPr>
          <p:cNvPr id="1844" name="Google Shape;1844;p1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45" name="Google Shape;1845;p1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t/>
            </a:r>
            <a:endParaRPr/>
          </a:p>
        </p:txBody>
      </p:sp>
      <p:sp>
        <p:nvSpPr>
          <p:cNvPr id="1846" name="Google Shape;1846;p12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Sources:</a:t>
            </a:r>
            <a:endParaRPr/>
          </a:p>
          <a:p>
            <a:pPr indent="0" lvl="0" marL="0" rtl="0" algn="l">
              <a:spcBef>
                <a:spcPts val="0"/>
              </a:spcBef>
              <a:spcAft>
                <a:spcPts val="0"/>
              </a:spcAft>
              <a:buNone/>
            </a:pPr>
            <a:r>
              <a:rPr lang="en" u="sng">
                <a:solidFill>
                  <a:schemeClr val="hlink"/>
                </a:solidFill>
                <a:hlinkClick r:id="rId3"/>
              </a:rPr>
              <a:t>https://kubernetes.io/docs/concepts/workloads/controllers/garbage-collection/</a:t>
            </a:r>
            <a:endParaRPr/>
          </a:p>
          <a:p>
            <a:pPr indent="0" lvl="0" marL="0" rtl="0" algn="l">
              <a:spcBef>
                <a:spcPts val="0"/>
              </a:spcBef>
              <a:spcAft>
                <a:spcPts val="0"/>
              </a:spcAft>
              <a:buNone/>
            </a:pPr>
            <a:r>
              <a:rPr lang="en" u="sng">
                <a:solidFill>
                  <a:schemeClr val="hlink"/>
                </a:solidFill>
                <a:hlinkClick r:id="rId4"/>
              </a:rPr>
              <a:t>https://kubernetes.io/docs/tasks/access-kubernetes-api/custom-resources/custom-resource-definitions/</a:t>
            </a:r>
            <a:endParaRPr/>
          </a:p>
        </p:txBody>
      </p:sp>
      <p:sp>
        <p:nvSpPr>
          <p:cNvPr id="1847" name="Google Shape;1847;p127"/>
          <p:cNvSpPr txBox="1"/>
          <p:nvPr>
            <p:ph idx="4" type="body"/>
          </p:nvPr>
        </p:nvSpPr>
        <p:spPr>
          <a:xfrm>
            <a:off x="885125" y="2288813"/>
            <a:ext cx="2994600" cy="3727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solidFill>
                  <a:schemeClr val="accent1"/>
                </a:solidFill>
              </a:rPr>
              <a:t>BACKGROUND</a:t>
            </a:r>
            <a:endParaRPr>
              <a:solidFill>
                <a:schemeClr val="accent1"/>
              </a:solidFill>
            </a:endParaRPr>
          </a:p>
          <a:p>
            <a:pPr indent="-317500" lvl="0" marL="457200" rtl="0" algn="l">
              <a:spcBef>
                <a:spcPts val="1000"/>
              </a:spcBef>
              <a:spcAft>
                <a:spcPts val="0"/>
              </a:spcAft>
              <a:buSzPts val="1400"/>
              <a:buChar char="▸"/>
            </a:pPr>
            <a:r>
              <a:rPr lang="en"/>
              <a:t>Kubernetes deletes the </a:t>
            </a:r>
            <a:r>
              <a:rPr b="1" lang="en" u="sng"/>
              <a:t>owner</a:t>
            </a:r>
            <a:r>
              <a:rPr lang="en"/>
              <a:t> object </a:t>
            </a:r>
            <a:r>
              <a:rPr lang="en" u="sng"/>
              <a:t>immediately</a:t>
            </a:r>
            <a:r>
              <a:rPr lang="en"/>
              <a:t> and the garbage collector then deletes the dependents in the background</a:t>
            </a:r>
            <a:endParaRPr/>
          </a:p>
        </p:txBody>
      </p:sp>
      <p:sp>
        <p:nvSpPr>
          <p:cNvPr id="1848" name="Google Shape;1848;p127"/>
          <p:cNvSpPr txBox="1"/>
          <p:nvPr>
            <p:ph idx="4" type="body"/>
          </p:nvPr>
        </p:nvSpPr>
        <p:spPr>
          <a:xfrm>
            <a:off x="8312450" y="2288813"/>
            <a:ext cx="2994600" cy="3727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solidFill>
                  <a:srgbClr val="FF0000"/>
                </a:solidFill>
              </a:rPr>
              <a:t>FINALIZERS</a:t>
            </a:r>
            <a:endParaRPr>
              <a:solidFill>
                <a:srgbClr val="FF0000"/>
              </a:solidFill>
            </a:endParaRPr>
          </a:p>
          <a:p>
            <a:pPr indent="-317500" lvl="0" marL="457200" rtl="0" algn="l">
              <a:spcBef>
                <a:spcPts val="1000"/>
              </a:spcBef>
              <a:spcAft>
                <a:spcPts val="0"/>
              </a:spcAft>
              <a:buSzPts val="1400"/>
              <a:buChar char="▸"/>
            </a:pPr>
            <a:r>
              <a:rPr lang="en"/>
              <a:t>allow controllers to implement asynchronous pre-delete hooks</a:t>
            </a:r>
            <a:endParaRPr/>
          </a:p>
          <a:p>
            <a:pPr indent="-317500" lvl="0" marL="457200" rtl="0" algn="l">
              <a:spcBef>
                <a:spcPts val="0"/>
              </a:spcBef>
              <a:spcAft>
                <a:spcPts val="0"/>
              </a:spcAft>
              <a:buSzPts val="1400"/>
              <a:buChar char="▸"/>
            </a:pPr>
            <a:r>
              <a:rPr lang="en"/>
              <a:t>arbitrary string values, that when present ensure that a hard delete of a resource is not possible while they exist</a:t>
            </a:r>
            <a:endParaRPr/>
          </a:p>
          <a:p>
            <a:pPr indent="-317500" lvl="0" marL="457200" rtl="0" algn="l">
              <a:spcBef>
                <a:spcPts val="0"/>
              </a:spcBef>
              <a:spcAft>
                <a:spcPts val="0"/>
              </a:spcAft>
              <a:buSzPts val="1400"/>
              <a:buChar char="▸"/>
            </a:pPr>
            <a:r>
              <a:rPr lang="en"/>
              <a:t>Kubernetes only finally deletes the object if the list of finalizers is empty, meaning all finalizers have been executed</a:t>
            </a:r>
            <a:endParaRPr/>
          </a:p>
        </p:txBody>
      </p:sp>
      <p:sp>
        <p:nvSpPr>
          <p:cNvPr id="1849" name="Google Shape;1849;p127"/>
          <p:cNvSpPr txBox="1"/>
          <p:nvPr>
            <p:ph idx="4" type="body"/>
          </p:nvPr>
        </p:nvSpPr>
        <p:spPr>
          <a:xfrm>
            <a:off x="4598788" y="2288813"/>
            <a:ext cx="2994600" cy="3727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solidFill>
                  <a:schemeClr val="accent1"/>
                </a:solidFill>
              </a:rPr>
              <a:t>FOREGROUND</a:t>
            </a:r>
            <a:endParaRPr>
              <a:solidFill>
                <a:schemeClr val="accent1"/>
              </a:solidFill>
            </a:endParaRPr>
          </a:p>
          <a:p>
            <a:pPr indent="-317500" lvl="0" marL="457200" rtl="0" algn="l">
              <a:spcBef>
                <a:spcPts val="1000"/>
              </a:spcBef>
              <a:spcAft>
                <a:spcPts val="0"/>
              </a:spcAft>
              <a:buSzPts val="1400"/>
              <a:buChar char="▸"/>
            </a:pPr>
            <a:r>
              <a:rPr lang="en"/>
              <a:t>object is </a:t>
            </a:r>
            <a:r>
              <a:rPr lang="en" u="sng"/>
              <a:t>still visible</a:t>
            </a:r>
            <a:r>
              <a:rPr lang="en"/>
              <a:t> via the REST API</a:t>
            </a:r>
            <a:endParaRPr/>
          </a:p>
          <a:p>
            <a:pPr indent="-317500" lvl="0" marL="457200" rtl="0" algn="l">
              <a:spcBef>
                <a:spcPts val="0"/>
              </a:spcBef>
              <a:spcAft>
                <a:spcPts val="0"/>
              </a:spcAft>
              <a:buSzPts val="1400"/>
              <a:buChar char="▸"/>
            </a:pPr>
            <a:r>
              <a:rPr lang="en"/>
              <a:t>the root object first enters a “deletion in progress” state</a:t>
            </a:r>
            <a:endParaRPr/>
          </a:p>
          <a:p>
            <a:pPr indent="-317500" lvl="0" marL="457200" rtl="0" algn="l">
              <a:spcBef>
                <a:spcPts val="0"/>
              </a:spcBef>
              <a:spcAft>
                <a:spcPts val="0"/>
              </a:spcAft>
              <a:buSzPts val="1400"/>
              <a:buChar char="▸"/>
            </a:pPr>
            <a:r>
              <a:rPr lang="en"/>
              <a:t>once the garbage collector has deleted all “blocking” dependents it deletes the </a:t>
            </a:r>
            <a:r>
              <a:rPr b="1" lang="en" u="sng"/>
              <a:t>owner</a:t>
            </a:r>
            <a:r>
              <a:rPr lang="en"/>
              <a:t> object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pic>
        <p:nvPicPr>
          <p:cNvPr id="1854" name="Google Shape;1854;p128">
            <a:hlinkClick r:id="rId3"/>
          </p:cNvPr>
          <p:cNvPicPr preferRelativeResize="0"/>
          <p:nvPr/>
        </p:nvPicPr>
        <p:blipFill>
          <a:blip r:embed="rId4">
            <a:alphaModFix/>
          </a:blip>
          <a:stretch>
            <a:fillRect/>
          </a:stretch>
        </p:blipFill>
        <p:spPr>
          <a:xfrm>
            <a:off x="447775" y="2905650"/>
            <a:ext cx="6096000" cy="3263900"/>
          </a:xfrm>
          <a:prstGeom prst="rect">
            <a:avLst/>
          </a:prstGeom>
          <a:noFill/>
          <a:ln>
            <a:noFill/>
          </a:ln>
        </p:spPr>
      </p:pic>
      <p:sp>
        <p:nvSpPr>
          <p:cNvPr id="1855" name="Google Shape;1855;p1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856" name="Google Shape;1856;p128"/>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Background Deletion</a:t>
            </a:r>
            <a:endParaRPr/>
          </a:p>
        </p:txBody>
      </p:sp>
      <p:sp>
        <p:nvSpPr>
          <p:cNvPr id="1857" name="Google Shape;1857;p1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58" name="Google Shape;1858;p12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oc delete -f spark-rs.yaml</a:t>
            </a:r>
            <a:endParaRPr/>
          </a:p>
        </p:txBody>
      </p:sp>
      <p:sp>
        <p:nvSpPr>
          <p:cNvPr id="1859" name="Google Shape;1859;p12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860" name="Google Shape;1860;p128"/>
          <p:cNvSpPr txBox="1"/>
          <p:nvPr>
            <p:ph idx="4" type="body"/>
          </p:nvPr>
        </p:nvSpPr>
        <p:spPr>
          <a:xfrm>
            <a:off x="885125" y="2291175"/>
            <a:ext cx="10422000" cy="1362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latin typeface="Roboto Mono"/>
                <a:ea typeface="Roboto Mono"/>
                <a:cs typeface="Roboto Mono"/>
                <a:sym typeface="Roboto Mono"/>
              </a:rPr>
              <a:t>curl -x DELETE http://localhost:8080/apis/apps/v1/namespaces/spark/replicasets/spark-operator-7f659bcccd \</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-d ‘{“kind”:”DeleteOptions”,”apiVersion”:”v1”,”propagationPolicy”:”</a:t>
            </a:r>
            <a:r>
              <a:rPr lang="en">
                <a:highlight>
                  <a:srgbClr val="FFFF00"/>
                </a:highlight>
                <a:latin typeface="Roboto Mono"/>
                <a:ea typeface="Roboto Mono"/>
                <a:cs typeface="Roboto Mono"/>
                <a:sym typeface="Roboto Mono"/>
              </a:rPr>
              <a:t>Background</a:t>
            </a:r>
            <a:r>
              <a:rPr lang="en">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-H “Content-Type: application/json”</a:t>
            </a:r>
            <a:endParaRPr>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sp>
        <p:nvSpPr>
          <p:cNvPr id="1861" name="Google Shape;1861;p128"/>
          <p:cNvSpPr/>
          <p:nvPr/>
        </p:nvSpPr>
        <p:spPr>
          <a:xfrm>
            <a:off x="3151550" y="3378450"/>
            <a:ext cx="837600" cy="837600"/>
          </a:xfrm>
          <a:prstGeom prst="noSmoking">
            <a:avLst>
              <a:gd fmla="val 18750"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28"/>
          <p:cNvSpPr/>
          <p:nvPr/>
        </p:nvSpPr>
        <p:spPr>
          <a:xfrm>
            <a:off x="74337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863" name="Google Shape;1863;p128"/>
          <p:cNvSpPr/>
          <p:nvPr/>
        </p:nvSpPr>
        <p:spPr>
          <a:xfrm>
            <a:off x="228832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864" name="Google Shape;1864;p128"/>
          <p:cNvSpPr/>
          <p:nvPr/>
        </p:nvSpPr>
        <p:spPr>
          <a:xfrm>
            <a:off x="383327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865" name="Google Shape;1865;p128"/>
          <p:cNvSpPr/>
          <p:nvPr/>
        </p:nvSpPr>
        <p:spPr>
          <a:xfrm>
            <a:off x="537822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866" name="Google Shape;1866;p128"/>
          <p:cNvSpPr/>
          <p:nvPr/>
        </p:nvSpPr>
        <p:spPr>
          <a:xfrm>
            <a:off x="72417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SIGKILL*</a:t>
            </a:r>
            <a:endParaRPr>
              <a:solidFill>
                <a:srgbClr val="FFFFFF"/>
              </a:solidFill>
            </a:endParaRPr>
          </a:p>
        </p:txBody>
      </p:sp>
      <p:sp>
        <p:nvSpPr>
          <p:cNvPr id="1867" name="Google Shape;1867;p128"/>
          <p:cNvSpPr/>
          <p:nvPr/>
        </p:nvSpPr>
        <p:spPr>
          <a:xfrm>
            <a:off x="226912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SIGKILL*</a:t>
            </a:r>
            <a:endParaRPr>
              <a:solidFill>
                <a:srgbClr val="FFFFFF"/>
              </a:solidFill>
            </a:endParaRPr>
          </a:p>
        </p:txBody>
      </p:sp>
      <p:sp>
        <p:nvSpPr>
          <p:cNvPr id="1868" name="Google Shape;1868;p128"/>
          <p:cNvSpPr/>
          <p:nvPr/>
        </p:nvSpPr>
        <p:spPr>
          <a:xfrm>
            <a:off x="381407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SIGKILL*</a:t>
            </a:r>
            <a:endParaRPr>
              <a:solidFill>
                <a:srgbClr val="FFFFFF"/>
              </a:solidFill>
            </a:endParaRPr>
          </a:p>
        </p:txBody>
      </p:sp>
      <p:sp>
        <p:nvSpPr>
          <p:cNvPr id="1869" name="Google Shape;1869;p128"/>
          <p:cNvSpPr/>
          <p:nvPr/>
        </p:nvSpPr>
        <p:spPr>
          <a:xfrm>
            <a:off x="535902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SIGKILL*</a:t>
            </a:r>
            <a:endParaRPr>
              <a:solidFill>
                <a:srgbClr val="FFFFFF"/>
              </a:solidFill>
            </a:endParaRPr>
          </a:p>
        </p:txBody>
      </p:sp>
      <p:sp>
        <p:nvSpPr>
          <p:cNvPr id="1870" name="Google Shape;1870;p128"/>
          <p:cNvSpPr txBox="1"/>
          <p:nvPr/>
        </p:nvSpPr>
        <p:spPr>
          <a:xfrm>
            <a:off x="6585800" y="5381675"/>
            <a:ext cx="33399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*wait 30s after SIGTERM then SIGKILL</a:t>
            </a:r>
            <a:endParaRPr>
              <a:latin typeface="Red Hat Text"/>
              <a:ea typeface="Red Hat Text"/>
              <a:cs typeface="Red Hat Text"/>
              <a:sym typeface="Red Hat Text"/>
            </a:endParaRPr>
          </a:p>
        </p:txBody>
      </p:sp>
      <p:sp>
        <p:nvSpPr>
          <p:cNvPr id="1871" name="Google Shape;1871;p128"/>
          <p:cNvSpPr txBox="1"/>
          <p:nvPr>
            <p:ph idx="5" type="body"/>
          </p:nvPr>
        </p:nvSpPr>
        <p:spPr>
          <a:xfrm>
            <a:off x="6477425" y="3292625"/>
            <a:ext cx="5286900" cy="2725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latin typeface="Roboto Mono"/>
                <a:ea typeface="Roboto Mono"/>
                <a:cs typeface="Roboto Mono"/>
                <a:sym typeface="Roboto Mono"/>
              </a:rPr>
              <a:t>ownerReferences:</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 apiVersion: apps/v1</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kind: ReplicaSet</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name: spark-operator-7f659bcccd</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uid: 7a68a393-87ec-4701-b469-e1f9827b6c31</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controller: true</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blockOwnerDeletion: true</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500"/>
                                        <p:tgtEl>
                                          <p:spTgt spid="1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2"/>
                                        </p:tgtEl>
                                        <p:attrNameLst>
                                          <p:attrName>style.visibility</p:attrName>
                                        </p:attrNameLst>
                                      </p:cBhvr>
                                      <p:to>
                                        <p:strVal val="visible"/>
                                      </p:to>
                                    </p:set>
                                    <p:animEffect filter="fade" transition="in">
                                      <p:cBhvr>
                                        <p:cTn dur="500"/>
                                        <p:tgtEl>
                                          <p:spTgt spid="18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500"/>
                                        <p:tgtEl>
                                          <p:spTgt spid="18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64"/>
                                        </p:tgtEl>
                                        <p:attrNameLst>
                                          <p:attrName>style.visibility</p:attrName>
                                        </p:attrNameLst>
                                      </p:cBhvr>
                                      <p:to>
                                        <p:strVal val="visible"/>
                                      </p:to>
                                    </p:set>
                                    <p:animEffect filter="fade" transition="in">
                                      <p:cBhvr>
                                        <p:cTn dur="500"/>
                                        <p:tgtEl>
                                          <p:spTgt spid="186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500"/>
                                        <p:tgtEl>
                                          <p:spTgt spid="1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0"/>
                                        </p:tgtEl>
                                        <p:attrNameLst>
                                          <p:attrName>style.visibility</p:attrName>
                                        </p:attrNameLst>
                                      </p:cBhvr>
                                      <p:to>
                                        <p:strVal val="visible"/>
                                      </p:to>
                                    </p:set>
                                    <p:animEffect filter="fade" transition="in">
                                      <p:cBhvr>
                                        <p:cTn dur="1000"/>
                                        <p:tgtEl>
                                          <p:spTgt spid="18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66"/>
                                        </p:tgtEl>
                                        <p:attrNameLst>
                                          <p:attrName>style.visibility</p:attrName>
                                        </p:attrNameLst>
                                      </p:cBhvr>
                                      <p:to>
                                        <p:strVal val="visible"/>
                                      </p:to>
                                    </p:set>
                                    <p:animEffect filter="fade" transition="in">
                                      <p:cBhvr>
                                        <p:cTn dur="500"/>
                                        <p:tgtEl>
                                          <p:spTgt spid="186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67"/>
                                        </p:tgtEl>
                                        <p:attrNameLst>
                                          <p:attrName>style.visibility</p:attrName>
                                        </p:attrNameLst>
                                      </p:cBhvr>
                                      <p:to>
                                        <p:strVal val="visible"/>
                                      </p:to>
                                    </p:set>
                                    <p:animEffect filter="fade" transition="in">
                                      <p:cBhvr>
                                        <p:cTn dur="500"/>
                                        <p:tgtEl>
                                          <p:spTgt spid="186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68"/>
                                        </p:tgtEl>
                                        <p:attrNameLst>
                                          <p:attrName>style.visibility</p:attrName>
                                        </p:attrNameLst>
                                      </p:cBhvr>
                                      <p:to>
                                        <p:strVal val="visible"/>
                                      </p:to>
                                    </p:set>
                                    <p:animEffect filter="fade" transition="in">
                                      <p:cBhvr>
                                        <p:cTn dur="500"/>
                                        <p:tgtEl>
                                          <p:spTgt spid="186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500"/>
                                        <p:tgtEl>
                                          <p:spTgt spid="18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pic>
        <p:nvPicPr>
          <p:cNvPr id="1876" name="Google Shape;1876;p129">
            <a:hlinkClick r:id="rId3"/>
          </p:cNvPr>
          <p:cNvPicPr preferRelativeResize="0"/>
          <p:nvPr/>
        </p:nvPicPr>
        <p:blipFill>
          <a:blip r:embed="rId4">
            <a:alphaModFix/>
          </a:blip>
          <a:stretch>
            <a:fillRect/>
          </a:stretch>
        </p:blipFill>
        <p:spPr>
          <a:xfrm>
            <a:off x="447775" y="2905650"/>
            <a:ext cx="6096000" cy="3263900"/>
          </a:xfrm>
          <a:prstGeom prst="rect">
            <a:avLst/>
          </a:prstGeom>
          <a:noFill/>
          <a:ln>
            <a:noFill/>
          </a:ln>
        </p:spPr>
      </p:pic>
      <p:sp>
        <p:nvSpPr>
          <p:cNvPr id="1877" name="Google Shape;1877;p1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878" name="Google Shape;1878;p129"/>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Foreground Deletion</a:t>
            </a:r>
            <a:endParaRPr/>
          </a:p>
        </p:txBody>
      </p:sp>
      <p:sp>
        <p:nvSpPr>
          <p:cNvPr id="1879" name="Google Shape;1879;p1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80" name="Google Shape;1880;p12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oc delete -f spark-rs.yaml</a:t>
            </a:r>
            <a:endParaRPr/>
          </a:p>
        </p:txBody>
      </p:sp>
      <p:sp>
        <p:nvSpPr>
          <p:cNvPr id="1881" name="Google Shape;1881;p12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882" name="Google Shape;1882;p129"/>
          <p:cNvSpPr txBox="1"/>
          <p:nvPr>
            <p:ph idx="4" type="body"/>
          </p:nvPr>
        </p:nvSpPr>
        <p:spPr>
          <a:xfrm>
            <a:off x="885125" y="2291175"/>
            <a:ext cx="10422000" cy="1362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latin typeface="Roboto Mono"/>
                <a:ea typeface="Roboto Mono"/>
                <a:cs typeface="Roboto Mono"/>
                <a:sym typeface="Roboto Mono"/>
              </a:rPr>
              <a:t>curl -x DELETE http://localhost:8080/apis/apps/v1/namespaces/spark/replicasets/spark-operator-7f659bcccd \</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-d ‘{“kind”:”DeleteOptions”,”apiVersion”:”v1”,”propagationPolicy”:”</a:t>
            </a:r>
            <a:r>
              <a:rPr lang="en">
                <a:highlight>
                  <a:srgbClr val="FFFF00"/>
                </a:highlight>
                <a:latin typeface="Roboto Mono"/>
                <a:ea typeface="Roboto Mono"/>
                <a:cs typeface="Roboto Mono"/>
                <a:sym typeface="Roboto Mono"/>
              </a:rPr>
              <a:t>Foreground</a:t>
            </a:r>
            <a:r>
              <a:rPr lang="en">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-H “Content-Type: application/json”</a:t>
            </a:r>
            <a:endParaRPr>
              <a:latin typeface="Roboto Mono"/>
              <a:ea typeface="Roboto Mono"/>
              <a:cs typeface="Roboto Mono"/>
              <a:sym typeface="Roboto Mono"/>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883" name="Google Shape;1883;p129"/>
          <p:cNvSpPr txBox="1"/>
          <p:nvPr>
            <p:ph idx="5" type="body"/>
          </p:nvPr>
        </p:nvSpPr>
        <p:spPr>
          <a:xfrm>
            <a:off x="6477425" y="3292625"/>
            <a:ext cx="5286900" cy="2725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latin typeface="Roboto Mono"/>
                <a:ea typeface="Roboto Mono"/>
                <a:cs typeface="Roboto Mono"/>
                <a:sym typeface="Roboto Mono"/>
              </a:rPr>
              <a:t>ownerReferences:</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 apiVersion: apps/v1</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kind: ReplicaSet</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name: spark-operator-7f659bcccd</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uid: 7a68a393-87ec-4701-b469-e1f9827b6c31</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controller: true</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blockOwnerDeletion: true</a:t>
            </a:r>
            <a:endParaRPr>
              <a:latin typeface="Roboto Mono"/>
              <a:ea typeface="Roboto Mono"/>
              <a:cs typeface="Roboto Mono"/>
              <a:sym typeface="Roboto Mono"/>
            </a:endParaRPr>
          </a:p>
        </p:txBody>
      </p:sp>
      <p:sp>
        <p:nvSpPr>
          <p:cNvPr id="1884" name="Google Shape;1884;p129"/>
          <p:cNvSpPr/>
          <p:nvPr/>
        </p:nvSpPr>
        <p:spPr>
          <a:xfrm>
            <a:off x="74337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885" name="Google Shape;1885;p129"/>
          <p:cNvSpPr/>
          <p:nvPr/>
        </p:nvSpPr>
        <p:spPr>
          <a:xfrm>
            <a:off x="228832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886" name="Google Shape;1886;p129"/>
          <p:cNvSpPr/>
          <p:nvPr/>
        </p:nvSpPr>
        <p:spPr>
          <a:xfrm>
            <a:off x="383327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887" name="Google Shape;1887;p129"/>
          <p:cNvSpPr/>
          <p:nvPr/>
        </p:nvSpPr>
        <p:spPr>
          <a:xfrm>
            <a:off x="537822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888" name="Google Shape;1888;p129"/>
          <p:cNvSpPr/>
          <p:nvPr/>
        </p:nvSpPr>
        <p:spPr>
          <a:xfrm>
            <a:off x="72417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SIGKILL*</a:t>
            </a:r>
            <a:endParaRPr>
              <a:solidFill>
                <a:srgbClr val="FFFFFF"/>
              </a:solidFill>
            </a:endParaRPr>
          </a:p>
        </p:txBody>
      </p:sp>
      <p:sp>
        <p:nvSpPr>
          <p:cNvPr id="1889" name="Google Shape;1889;p129"/>
          <p:cNvSpPr/>
          <p:nvPr/>
        </p:nvSpPr>
        <p:spPr>
          <a:xfrm>
            <a:off x="226912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SIGKILL*</a:t>
            </a:r>
            <a:endParaRPr>
              <a:solidFill>
                <a:srgbClr val="FFFFFF"/>
              </a:solidFill>
            </a:endParaRPr>
          </a:p>
        </p:txBody>
      </p:sp>
      <p:sp>
        <p:nvSpPr>
          <p:cNvPr id="1890" name="Google Shape;1890;p129"/>
          <p:cNvSpPr/>
          <p:nvPr/>
        </p:nvSpPr>
        <p:spPr>
          <a:xfrm>
            <a:off x="381407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SIGKILL*</a:t>
            </a:r>
            <a:endParaRPr>
              <a:solidFill>
                <a:srgbClr val="FFFFFF"/>
              </a:solidFill>
            </a:endParaRPr>
          </a:p>
        </p:txBody>
      </p:sp>
      <p:sp>
        <p:nvSpPr>
          <p:cNvPr id="1891" name="Google Shape;1891;p129"/>
          <p:cNvSpPr/>
          <p:nvPr/>
        </p:nvSpPr>
        <p:spPr>
          <a:xfrm>
            <a:off x="535902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SIGKILL*</a:t>
            </a:r>
            <a:endParaRPr>
              <a:solidFill>
                <a:srgbClr val="FFFFFF"/>
              </a:solidFill>
            </a:endParaRPr>
          </a:p>
        </p:txBody>
      </p:sp>
      <p:sp>
        <p:nvSpPr>
          <p:cNvPr id="1892" name="Google Shape;1892;p129"/>
          <p:cNvSpPr txBox="1"/>
          <p:nvPr/>
        </p:nvSpPr>
        <p:spPr>
          <a:xfrm>
            <a:off x="6585800" y="5381675"/>
            <a:ext cx="33399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*wait 30s after SIGTERM then SIGKILL</a:t>
            </a:r>
            <a:endParaRPr>
              <a:latin typeface="Red Hat Text"/>
              <a:ea typeface="Red Hat Text"/>
              <a:cs typeface="Red Hat Text"/>
              <a:sym typeface="Red Hat Text"/>
            </a:endParaRPr>
          </a:p>
        </p:txBody>
      </p:sp>
      <p:sp>
        <p:nvSpPr>
          <p:cNvPr id="1893" name="Google Shape;1893;p129"/>
          <p:cNvSpPr/>
          <p:nvPr/>
        </p:nvSpPr>
        <p:spPr>
          <a:xfrm>
            <a:off x="2010300" y="3588210"/>
            <a:ext cx="1057500" cy="5286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DELETE</a:t>
            </a:r>
            <a:endParaRPr b="1">
              <a:solidFill>
                <a:srgbClr val="FFFFFF"/>
              </a:solidFill>
            </a:endParaRPr>
          </a:p>
        </p:txBody>
      </p:sp>
      <p:sp>
        <p:nvSpPr>
          <p:cNvPr id="1894" name="Google Shape;1894;p129"/>
          <p:cNvSpPr/>
          <p:nvPr/>
        </p:nvSpPr>
        <p:spPr>
          <a:xfrm>
            <a:off x="3151550" y="3378450"/>
            <a:ext cx="837600" cy="837600"/>
          </a:xfrm>
          <a:prstGeom prst="noSmoking">
            <a:avLst>
              <a:gd fmla="val 18750"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500"/>
                                        <p:tgtEl>
                                          <p:spTgt spid="1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500"/>
                                        <p:tgtEl>
                                          <p:spTgt spid="18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500"/>
                                        <p:tgtEl>
                                          <p:spTgt spid="18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500"/>
                                        <p:tgtEl>
                                          <p:spTgt spid="188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87"/>
                                        </p:tgtEl>
                                        <p:attrNameLst>
                                          <p:attrName>style.visibility</p:attrName>
                                        </p:attrNameLst>
                                      </p:cBhvr>
                                      <p:to>
                                        <p:strVal val="visible"/>
                                      </p:to>
                                    </p:set>
                                    <p:animEffect filter="fade" transition="in">
                                      <p:cBhvr>
                                        <p:cTn dur="500"/>
                                        <p:tgtEl>
                                          <p:spTgt spid="1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gtEl>
                                        <p:attrNameLst>
                                          <p:attrName>style.visibility</p:attrName>
                                        </p:attrNameLst>
                                      </p:cBhvr>
                                      <p:to>
                                        <p:strVal val="visible"/>
                                      </p:to>
                                    </p:set>
                                    <p:animEffect filter="fade" transition="in">
                                      <p:cBhvr>
                                        <p:cTn dur="500"/>
                                        <p:tgtEl>
                                          <p:spTgt spid="18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88"/>
                                        </p:tgtEl>
                                        <p:attrNameLst>
                                          <p:attrName>style.visibility</p:attrName>
                                        </p:attrNameLst>
                                      </p:cBhvr>
                                      <p:to>
                                        <p:strVal val="visible"/>
                                      </p:to>
                                    </p:set>
                                    <p:animEffect filter="fade" transition="in">
                                      <p:cBhvr>
                                        <p:cTn dur="500"/>
                                        <p:tgtEl>
                                          <p:spTgt spid="18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500"/>
                                        <p:tgtEl>
                                          <p:spTgt spid="188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90"/>
                                        </p:tgtEl>
                                        <p:attrNameLst>
                                          <p:attrName>style.visibility</p:attrName>
                                        </p:attrNameLst>
                                      </p:cBhvr>
                                      <p:to>
                                        <p:strVal val="visible"/>
                                      </p:to>
                                    </p:set>
                                    <p:animEffect filter="fade" transition="in">
                                      <p:cBhvr>
                                        <p:cTn dur="500"/>
                                        <p:tgtEl>
                                          <p:spTgt spid="189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500"/>
                                        <p:tgtEl>
                                          <p:spTgt spid="1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500"/>
                                        <p:tgtEl>
                                          <p:spTgt spid="1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506" name="Google Shape;1506;p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07" name="Google Shape;1507;p9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a:t>https://medium.com/@karthikeyan_krishnaswamy/overview-of-kubernetes-34d8e0e59b26</a:t>
            </a:r>
            <a:endParaRPr/>
          </a:p>
        </p:txBody>
      </p:sp>
      <p:pic>
        <p:nvPicPr>
          <p:cNvPr id="1508" name="Google Shape;1508;p94"/>
          <p:cNvPicPr preferRelativeResize="0"/>
          <p:nvPr/>
        </p:nvPicPr>
        <p:blipFill>
          <a:blip r:embed="rId3">
            <a:alphaModFix/>
          </a:blip>
          <a:stretch>
            <a:fillRect/>
          </a:stretch>
        </p:blipFill>
        <p:spPr>
          <a:xfrm>
            <a:off x="2569900" y="932491"/>
            <a:ext cx="7052201" cy="49930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3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1900" name="Google Shape;1900;p1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901" name="Google Shape;1901;p130"/>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902" name="Google Shape;1902;p130"/>
          <p:cNvSpPr txBox="1"/>
          <p:nvPr>
            <p:ph type="title"/>
          </p:nvPr>
        </p:nvSpPr>
        <p:spPr>
          <a:xfrm>
            <a:off x="900275" y="1736433"/>
            <a:ext cx="3885900" cy="269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Questions?</a:t>
            </a:r>
            <a:endParaRPr/>
          </a:p>
        </p:txBody>
      </p:sp>
      <p:sp>
        <p:nvSpPr>
          <p:cNvPr id="1903" name="Google Shape;1903;p130"/>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p>
            <a:pPr indent="0" lvl="0" marL="0" rtl="0" algn="l">
              <a:spcBef>
                <a:spcPts val="0"/>
              </a:spcBef>
              <a:spcAft>
                <a:spcPts val="2000"/>
              </a:spcAft>
              <a:buNone/>
            </a:pPr>
            <a:r>
              <a:t/>
            </a:r>
            <a:endParaRPr/>
          </a:p>
        </p:txBody>
      </p:sp>
      <p:sp>
        <p:nvSpPr>
          <p:cNvPr id="1904" name="Google Shape;1904;p130"/>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p>
            <a:pPr indent="0" lvl="0" marL="0" rtl="0" algn="l">
              <a:spcBef>
                <a:spcPts val="0"/>
              </a:spcBef>
              <a:spcAft>
                <a:spcPts val="20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8" name="Shape 1908"/>
        <p:cNvGrpSpPr/>
        <p:nvPr/>
      </p:nvGrpSpPr>
      <p:grpSpPr>
        <a:xfrm>
          <a:off x="0" y="0"/>
          <a:ext cx="0" cy="0"/>
          <a:chOff x="0" y="0"/>
          <a:chExt cx="0" cy="0"/>
        </a:xfrm>
      </p:grpSpPr>
      <p:pic>
        <p:nvPicPr>
          <p:cNvPr id="1909" name="Google Shape;1909;p131">
            <a:hlinkClick r:id="rId3"/>
          </p:cNvPr>
          <p:cNvPicPr preferRelativeResize="0"/>
          <p:nvPr/>
        </p:nvPicPr>
        <p:blipFill>
          <a:blip r:embed="rId4">
            <a:alphaModFix/>
          </a:blip>
          <a:stretch>
            <a:fillRect/>
          </a:stretch>
        </p:blipFill>
        <p:spPr>
          <a:xfrm>
            <a:off x="447775" y="2905650"/>
            <a:ext cx="6096000" cy="3263900"/>
          </a:xfrm>
          <a:prstGeom prst="rect">
            <a:avLst/>
          </a:prstGeom>
          <a:noFill/>
          <a:ln>
            <a:noFill/>
          </a:ln>
        </p:spPr>
      </p:pic>
      <p:sp>
        <p:nvSpPr>
          <p:cNvPr id="1910" name="Google Shape;1910;p1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911" name="Google Shape;1911;p131"/>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Foreground Deletion</a:t>
            </a:r>
            <a:endParaRPr/>
          </a:p>
        </p:txBody>
      </p:sp>
      <p:sp>
        <p:nvSpPr>
          <p:cNvPr id="1912" name="Google Shape;1912;p1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13" name="Google Shape;1913;p13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oc delete -f spark-rs.yaml</a:t>
            </a:r>
            <a:endParaRPr/>
          </a:p>
        </p:txBody>
      </p:sp>
      <p:sp>
        <p:nvSpPr>
          <p:cNvPr id="1914" name="Google Shape;1914;p13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915" name="Google Shape;1915;p131"/>
          <p:cNvSpPr txBox="1"/>
          <p:nvPr>
            <p:ph idx="4" type="body"/>
          </p:nvPr>
        </p:nvSpPr>
        <p:spPr>
          <a:xfrm>
            <a:off x="885125" y="2291175"/>
            <a:ext cx="10422000" cy="1362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latin typeface="Roboto Mono"/>
                <a:ea typeface="Roboto Mono"/>
                <a:cs typeface="Roboto Mono"/>
                <a:sym typeface="Roboto Mono"/>
              </a:rPr>
              <a:t>curl -x DELETE http://localhost:8080/apis/apps/v1/namespaces/spark/replicasets/spark-operator-7f659bcccd \</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-d ‘{“kind”:”DeleteOptions”,”apiVersion”:”v1”,”propagationPolicy”:”</a:t>
            </a:r>
            <a:r>
              <a:rPr lang="en">
                <a:highlight>
                  <a:srgbClr val="FFFF00"/>
                </a:highlight>
                <a:latin typeface="Roboto Mono"/>
                <a:ea typeface="Roboto Mono"/>
                <a:cs typeface="Roboto Mono"/>
                <a:sym typeface="Roboto Mono"/>
              </a:rPr>
              <a:t>Foreground</a:t>
            </a:r>
            <a:r>
              <a:rPr lang="en">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-H “Content-Type: application/json”</a:t>
            </a:r>
            <a:endParaRPr>
              <a:latin typeface="Roboto Mono"/>
              <a:ea typeface="Roboto Mono"/>
              <a:cs typeface="Roboto Mono"/>
              <a:sym typeface="Roboto Mono"/>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916" name="Google Shape;1916;p131"/>
          <p:cNvSpPr txBox="1"/>
          <p:nvPr>
            <p:ph idx="5" type="body"/>
          </p:nvPr>
        </p:nvSpPr>
        <p:spPr>
          <a:xfrm>
            <a:off x="6477425" y="3292625"/>
            <a:ext cx="5286900" cy="2725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latin typeface="Roboto Mono"/>
                <a:ea typeface="Roboto Mono"/>
                <a:cs typeface="Roboto Mono"/>
                <a:sym typeface="Roboto Mono"/>
              </a:rPr>
              <a:t>ownerReferences:</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 apiVersion: apps/v1</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kind: ReplicaSet</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name: spark-operator-7f659bcccd</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uid: 7a68a393-87ec-4701-b469-e1f9827b6c31</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controller: true</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blockOwnerDeletion: true</a:t>
            </a:r>
            <a:endParaRPr>
              <a:latin typeface="Roboto Mono"/>
              <a:ea typeface="Roboto Mono"/>
              <a:cs typeface="Roboto Mono"/>
              <a:sym typeface="Roboto Mono"/>
            </a:endParaRPr>
          </a:p>
        </p:txBody>
      </p:sp>
      <p:sp>
        <p:nvSpPr>
          <p:cNvPr id="1917" name="Google Shape;1917;p131"/>
          <p:cNvSpPr/>
          <p:nvPr/>
        </p:nvSpPr>
        <p:spPr>
          <a:xfrm>
            <a:off x="74337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918" name="Google Shape;1918;p131"/>
          <p:cNvSpPr/>
          <p:nvPr/>
        </p:nvSpPr>
        <p:spPr>
          <a:xfrm>
            <a:off x="228832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919" name="Google Shape;1919;p131"/>
          <p:cNvSpPr/>
          <p:nvPr/>
        </p:nvSpPr>
        <p:spPr>
          <a:xfrm>
            <a:off x="383327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920" name="Google Shape;1920;p131"/>
          <p:cNvSpPr/>
          <p:nvPr/>
        </p:nvSpPr>
        <p:spPr>
          <a:xfrm>
            <a:off x="5378225" y="4837250"/>
            <a:ext cx="1057500" cy="3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SIGTERM</a:t>
            </a:r>
            <a:endParaRPr/>
          </a:p>
        </p:txBody>
      </p:sp>
      <p:sp>
        <p:nvSpPr>
          <p:cNvPr id="1921" name="Google Shape;1921;p131"/>
          <p:cNvSpPr/>
          <p:nvPr/>
        </p:nvSpPr>
        <p:spPr>
          <a:xfrm>
            <a:off x="72417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SIGKILL*</a:t>
            </a:r>
            <a:endParaRPr>
              <a:solidFill>
                <a:srgbClr val="FFFFFF"/>
              </a:solidFill>
            </a:endParaRPr>
          </a:p>
        </p:txBody>
      </p:sp>
      <p:sp>
        <p:nvSpPr>
          <p:cNvPr id="1922" name="Google Shape;1922;p131"/>
          <p:cNvSpPr/>
          <p:nvPr/>
        </p:nvSpPr>
        <p:spPr>
          <a:xfrm>
            <a:off x="226912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SIGKILL*</a:t>
            </a:r>
            <a:endParaRPr>
              <a:solidFill>
                <a:srgbClr val="FFFFFF"/>
              </a:solidFill>
            </a:endParaRPr>
          </a:p>
        </p:txBody>
      </p:sp>
      <p:sp>
        <p:nvSpPr>
          <p:cNvPr id="1923" name="Google Shape;1923;p131"/>
          <p:cNvSpPr/>
          <p:nvPr/>
        </p:nvSpPr>
        <p:spPr>
          <a:xfrm>
            <a:off x="381407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SIGKILL*</a:t>
            </a:r>
            <a:endParaRPr>
              <a:solidFill>
                <a:srgbClr val="FFFFFF"/>
              </a:solidFill>
            </a:endParaRPr>
          </a:p>
        </p:txBody>
      </p:sp>
      <p:sp>
        <p:nvSpPr>
          <p:cNvPr id="1924" name="Google Shape;1924;p131"/>
          <p:cNvSpPr/>
          <p:nvPr/>
        </p:nvSpPr>
        <p:spPr>
          <a:xfrm>
            <a:off x="5359025" y="5261875"/>
            <a:ext cx="1057500" cy="335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SIGKILL*</a:t>
            </a:r>
            <a:endParaRPr>
              <a:solidFill>
                <a:srgbClr val="FFFFFF"/>
              </a:solidFill>
            </a:endParaRPr>
          </a:p>
        </p:txBody>
      </p:sp>
      <p:sp>
        <p:nvSpPr>
          <p:cNvPr id="1925" name="Google Shape;1925;p131"/>
          <p:cNvSpPr txBox="1"/>
          <p:nvPr/>
        </p:nvSpPr>
        <p:spPr>
          <a:xfrm>
            <a:off x="6585800" y="5381675"/>
            <a:ext cx="33399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*wait 30s after SIGTERM then SIGKILL</a:t>
            </a:r>
            <a:endParaRPr>
              <a:latin typeface="Red Hat Text"/>
              <a:ea typeface="Red Hat Text"/>
              <a:cs typeface="Red Hat Text"/>
              <a:sym typeface="Red Hat Text"/>
            </a:endParaRPr>
          </a:p>
        </p:txBody>
      </p:sp>
      <p:sp>
        <p:nvSpPr>
          <p:cNvPr id="1926" name="Google Shape;1926;p131"/>
          <p:cNvSpPr/>
          <p:nvPr/>
        </p:nvSpPr>
        <p:spPr>
          <a:xfrm>
            <a:off x="2010300" y="3588210"/>
            <a:ext cx="1057500" cy="5286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DELETE</a:t>
            </a:r>
            <a:endParaRPr b="1">
              <a:solidFill>
                <a:srgbClr val="FFFFFF"/>
              </a:solidFill>
            </a:endParaRPr>
          </a:p>
        </p:txBody>
      </p:sp>
      <p:sp>
        <p:nvSpPr>
          <p:cNvPr id="1927" name="Google Shape;1927;p131"/>
          <p:cNvSpPr/>
          <p:nvPr/>
        </p:nvSpPr>
        <p:spPr>
          <a:xfrm>
            <a:off x="3151550" y="3378450"/>
            <a:ext cx="837600" cy="837600"/>
          </a:xfrm>
          <a:prstGeom prst="noSmoking">
            <a:avLst>
              <a:gd fmla="val 18750"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31"/>
          <p:cNvSpPr txBox="1"/>
          <p:nvPr/>
        </p:nvSpPr>
        <p:spPr>
          <a:xfrm>
            <a:off x="846325" y="1093063"/>
            <a:ext cx="4351800" cy="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metadata:  </a:t>
            </a:r>
            <a:endParaRPr/>
          </a:p>
          <a:p>
            <a:pPr indent="0" lvl="0" marL="0" rtl="0" algn="l">
              <a:spcBef>
                <a:spcPts val="0"/>
              </a:spcBef>
              <a:spcAft>
                <a:spcPts val="0"/>
              </a:spcAft>
              <a:buNone/>
            </a:pPr>
            <a:r>
              <a:rPr lang="en"/>
              <a:t>  deletionTimestamp: 2019-10-20T01:16:04Z</a:t>
            </a:r>
            <a:endParaRPr/>
          </a:p>
          <a:p>
            <a:pPr indent="0" lvl="0" marL="0" rtl="0" algn="l">
              <a:spcBef>
                <a:spcPts val="0"/>
              </a:spcBef>
              <a:spcAft>
                <a:spcPts val="0"/>
              </a:spcAft>
              <a:buNone/>
            </a:pPr>
            <a:r>
              <a:rPr lang="en"/>
              <a:t>  Finalizers: “foregroundDeletion”</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500"/>
                                        <p:tgtEl>
                                          <p:spTgt spid="1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7"/>
                                        </p:tgtEl>
                                        <p:attrNameLst>
                                          <p:attrName>style.visibility</p:attrName>
                                        </p:attrNameLst>
                                      </p:cBhvr>
                                      <p:to>
                                        <p:strVal val="visible"/>
                                      </p:to>
                                    </p:set>
                                    <p:animEffect filter="fade" transition="in">
                                      <p:cBhvr>
                                        <p:cTn dur="500"/>
                                        <p:tgtEl>
                                          <p:spTgt spid="19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18"/>
                                        </p:tgtEl>
                                        <p:attrNameLst>
                                          <p:attrName>style.visibility</p:attrName>
                                        </p:attrNameLst>
                                      </p:cBhvr>
                                      <p:to>
                                        <p:strVal val="visible"/>
                                      </p:to>
                                    </p:set>
                                    <p:animEffect filter="fade" transition="in">
                                      <p:cBhvr>
                                        <p:cTn dur="500"/>
                                        <p:tgtEl>
                                          <p:spTgt spid="19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19"/>
                                        </p:tgtEl>
                                        <p:attrNameLst>
                                          <p:attrName>style.visibility</p:attrName>
                                        </p:attrNameLst>
                                      </p:cBhvr>
                                      <p:to>
                                        <p:strVal val="visible"/>
                                      </p:to>
                                    </p:set>
                                    <p:animEffect filter="fade" transition="in">
                                      <p:cBhvr>
                                        <p:cTn dur="500"/>
                                        <p:tgtEl>
                                          <p:spTgt spid="19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20"/>
                                        </p:tgtEl>
                                        <p:attrNameLst>
                                          <p:attrName>style.visibility</p:attrName>
                                        </p:attrNameLst>
                                      </p:cBhvr>
                                      <p:to>
                                        <p:strVal val="visible"/>
                                      </p:to>
                                    </p:set>
                                    <p:animEffect filter="fade" transition="in">
                                      <p:cBhvr>
                                        <p:cTn dur="500"/>
                                        <p:tgtEl>
                                          <p:spTgt spid="1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500"/>
                                        <p:tgtEl>
                                          <p:spTgt spid="19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21"/>
                                        </p:tgtEl>
                                        <p:attrNameLst>
                                          <p:attrName>style.visibility</p:attrName>
                                        </p:attrNameLst>
                                      </p:cBhvr>
                                      <p:to>
                                        <p:strVal val="visible"/>
                                      </p:to>
                                    </p:set>
                                    <p:animEffect filter="fade" transition="in">
                                      <p:cBhvr>
                                        <p:cTn dur="500"/>
                                        <p:tgtEl>
                                          <p:spTgt spid="19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500"/>
                                        <p:tgtEl>
                                          <p:spTgt spid="192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500"/>
                                        <p:tgtEl>
                                          <p:spTgt spid="192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500"/>
                                        <p:tgtEl>
                                          <p:spTgt spid="1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500"/>
                                        <p:tgtEl>
                                          <p:spTgt spid="1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2" name="Shape 1932"/>
        <p:cNvGrpSpPr/>
        <p:nvPr/>
      </p:nvGrpSpPr>
      <p:grpSpPr>
        <a:xfrm>
          <a:off x="0" y="0"/>
          <a:ext cx="0" cy="0"/>
          <a:chOff x="0" y="0"/>
          <a:chExt cx="0" cy="0"/>
        </a:xfrm>
      </p:grpSpPr>
      <p:sp>
        <p:nvSpPr>
          <p:cNvPr id="1933" name="Google Shape;1933;p1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934" name="Google Shape;1934;p132"/>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Command Line Interaction</a:t>
            </a:r>
            <a:endParaRPr/>
          </a:p>
        </p:txBody>
      </p:sp>
      <p:sp>
        <p:nvSpPr>
          <p:cNvPr id="1935" name="Google Shape;1935;p1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36" name="Google Shape;1936;p13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937" name="Google Shape;1937;p132"/>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sz="1600"/>
              <a:t>oc proxy --port=8080</a:t>
            </a:r>
            <a:endParaRPr sz="1600"/>
          </a:p>
          <a:p>
            <a:pPr indent="0" lvl="0" marL="0" rtl="0" algn="l">
              <a:spcBef>
                <a:spcPts val="1000"/>
              </a:spcBef>
              <a:spcAft>
                <a:spcPts val="0"/>
              </a:spcAft>
              <a:buNone/>
            </a:pPr>
            <a:r>
              <a:rPr lang="en" sz="1600"/>
              <a:t>curl </a:t>
            </a:r>
            <a:r>
              <a:rPr lang="en" sz="1600" u="sng">
                <a:solidFill>
                  <a:schemeClr val="hlink"/>
                </a:solidFill>
                <a:hlinkClick r:id="rId3"/>
              </a:rPr>
              <a:t>http://127.0.0.1:8080/apis/batch/v1</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rPr lang="en" sz="1600"/>
              <a:t>oc get --raw /apis/batch/v1</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rPr lang="en" sz="1600"/>
              <a:t>oc api-resources</a:t>
            </a:r>
            <a:endParaRPr sz="1600"/>
          </a:p>
          <a:p>
            <a:pPr indent="0" lvl="0" marL="0" rtl="0" algn="l">
              <a:spcBef>
                <a:spcPts val="1000"/>
              </a:spcBef>
              <a:spcAft>
                <a:spcPts val="0"/>
              </a:spcAft>
              <a:buNone/>
            </a:pPr>
            <a:r>
              <a:rPr lang="en" sz="1600"/>
              <a:t>oc api-versions</a:t>
            </a:r>
            <a:endParaRPr sz="1600"/>
          </a:p>
          <a:p>
            <a:pPr indent="0" lvl="0" marL="0" rtl="0" algn="l">
              <a:spcBef>
                <a:spcPts val="1000"/>
              </a:spcBef>
              <a:spcAft>
                <a:spcPts val="0"/>
              </a:spcAft>
              <a:buNone/>
            </a:pPr>
            <a:r>
              <a:t/>
            </a:r>
            <a:endParaRPr sz="1600"/>
          </a:p>
          <a:p>
            <a:pPr indent="0" lvl="0" marL="0" rtl="0" algn="l">
              <a:spcBef>
                <a:spcPts val="1000"/>
              </a:spcBef>
              <a:spcAft>
                <a:spcPts val="1000"/>
              </a:spcAft>
              <a:buNone/>
            </a:pPr>
            <a:r>
              <a:rPr lang="en" sz="1600"/>
              <a:t>* kubectl and oc are essentially the same (oc utilizes the packages of kubectl)</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1" name="Shape 1941"/>
        <p:cNvGrpSpPr/>
        <p:nvPr/>
      </p:nvGrpSpPr>
      <p:grpSpPr>
        <a:xfrm>
          <a:off x="0" y="0"/>
          <a:ext cx="0" cy="0"/>
          <a:chOff x="0" y="0"/>
          <a:chExt cx="0" cy="0"/>
        </a:xfrm>
      </p:grpSpPr>
      <p:pic>
        <p:nvPicPr>
          <p:cNvPr id="1942" name="Google Shape;1942;p133">
            <a:hlinkClick r:id="rId3"/>
          </p:cNvPr>
          <p:cNvPicPr preferRelativeResize="0"/>
          <p:nvPr/>
        </p:nvPicPr>
        <p:blipFill>
          <a:blip r:embed="rId4">
            <a:alphaModFix/>
          </a:blip>
          <a:stretch>
            <a:fillRect/>
          </a:stretch>
        </p:blipFill>
        <p:spPr>
          <a:xfrm>
            <a:off x="447775" y="2905650"/>
            <a:ext cx="6096000" cy="3263900"/>
          </a:xfrm>
          <a:prstGeom prst="rect">
            <a:avLst/>
          </a:prstGeom>
          <a:noFill/>
          <a:ln>
            <a:noFill/>
          </a:ln>
        </p:spPr>
      </p:pic>
      <p:sp>
        <p:nvSpPr>
          <p:cNvPr id="1943" name="Google Shape;1943;p1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944" name="Google Shape;1944;p133"/>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Finalizers</a:t>
            </a:r>
            <a:endParaRPr/>
          </a:p>
        </p:txBody>
      </p:sp>
      <p:sp>
        <p:nvSpPr>
          <p:cNvPr id="1945" name="Google Shape;1945;p1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46" name="Google Shape;1946;p13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oc delete -f spark-rs.yaml</a:t>
            </a:r>
            <a:endParaRPr/>
          </a:p>
        </p:txBody>
      </p:sp>
      <p:sp>
        <p:nvSpPr>
          <p:cNvPr id="1947" name="Google Shape;1947;p13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948" name="Google Shape;1948;p133"/>
          <p:cNvSpPr txBox="1"/>
          <p:nvPr>
            <p:ph idx="4" type="body"/>
          </p:nvPr>
        </p:nvSpPr>
        <p:spPr>
          <a:xfrm>
            <a:off x="885125" y="2291175"/>
            <a:ext cx="10422000" cy="1362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latin typeface="Roboto Mono"/>
                <a:ea typeface="Roboto Mono"/>
                <a:cs typeface="Roboto Mono"/>
                <a:sym typeface="Roboto Mono"/>
              </a:rPr>
              <a:t>curl -x DELETE http://127.0.0.1:8080/apis/apps/v1/namespaces/spark/replicasets/spark-operator-7f659bcccd \</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-d ‘{“kind”:”DeleteOptions”,”apiVersion”:”v1”,”propagationPolicy”:”Background”}’ \</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-H “Content-Type: application/json”</a:t>
            </a:r>
            <a:endParaRPr>
              <a:latin typeface="Roboto Mono"/>
              <a:ea typeface="Roboto Mono"/>
              <a:cs typeface="Roboto Mono"/>
              <a:sym typeface="Roboto Mono"/>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949" name="Google Shape;1949;p133"/>
          <p:cNvSpPr txBox="1"/>
          <p:nvPr>
            <p:ph idx="5" type="body"/>
          </p:nvPr>
        </p:nvSpPr>
        <p:spPr>
          <a:xfrm>
            <a:off x="6477425" y="3292625"/>
            <a:ext cx="5286900" cy="2725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latin typeface="Roboto Mono"/>
                <a:ea typeface="Roboto Mono"/>
                <a:cs typeface="Roboto Mono"/>
                <a:sym typeface="Roboto Mono"/>
              </a:rPr>
              <a:t>ownerReferences:</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 apiVersion: apps/v1</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kind: ReplicaSet</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name: spark-operator-7f659bcccd</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uid: 7a68a393-87ec-4701-b469-e1f9827b6c31</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controller: true</a:t>
            </a:r>
            <a:endParaRPr>
              <a:latin typeface="Roboto Mono"/>
              <a:ea typeface="Roboto Mono"/>
              <a:cs typeface="Roboto Mono"/>
              <a:sym typeface="Roboto Mono"/>
            </a:endParaRPr>
          </a:p>
          <a:p>
            <a:pPr indent="0" lvl="0" marL="0" rtl="0" algn="l">
              <a:lnSpc>
                <a:spcPct val="100000"/>
              </a:lnSpc>
              <a:spcBef>
                <a:spcPts val="0"/>
              </a:spcBef>
              <a:spcAft>
                <a:spcPts val="0"/>
              </a:spcAft>
              <a:buNone/>
            </a:pPr>
            <a:r>
              <a:rPr lang="en">
                <a:latin typeface="Roboto Mono"/>
                <a:ea typeface="Roboto Mono"/>
                <a:cs typeface="Roboto Mono"/>
                <a:sym typeface="Roboto Mono"/>
              </a:rPr>
              <a:t>    blockOwnerDeletion: true</a:t>
            </a:r>
            <a:endParaRPr>
              <a:latin typeface="Roboto Mono"/>
              <a:ea typeface="Roboto Mono"/>
              <a:cs typeface="Roboto Mono"/>
              <a:sym typeface="Roboto Mono"/>
            </a:endParaRPr>
          </a:p>
        </p:txBody>
      </p:sp>
      <p:sp>
        <p:nvSpPr>
          <p:cNvPr id="1950" name="Google Shape;1950;p133"/>
          <p:cNvSpPr txBox="1"/>
          <p:nvPr/>
        </p:nvSpPr>
        <p:spPr>
          <a:xfrm>
            <a:off x="6862975" y="5192675"/>
            <a:ext cx="4351800" cy="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metadata:  </a:t>
            </a:r>
            <a:endParaRPr/>
          </a:p>
          <a:p>
            <a:pPr indent="0" lvl="0" marL="0" rtl="0" algn="l">
              <a:spcBef>
                <a:spcPts val="0"/>
              </a:spcBef>
              <a:spcAft>
                <a:spcPts val="0"/>
              </a:spcAft>
              <a:buNone/>
            </a:pPr>
            <a:r>
              <a:rPr lang="en"/>
              <a:t>  deletionTimestamp: 2019-10-20T01:16:04Z</a:t>
            </a:r>
            <a:endParaRPr/>
          </a:p>
          <a:p>
            <a:pPr indent="0" lvl="0" marL="0" rtl="0" algn="l">
              <a:spcBef>
                <a:spcPts val="0"/>
              </a:spcBef>
              <a:spcAft>
                <a:spcPts val="0"/>
              </a:spcAft>
              <a:buNone/>
            </a:pPr>
            <a:r>
              <a:rPr lang="en"/>
              <a:t>  Finalizers: “foregroundDeletion”</a:t>
            </a:r>
            <a:endParaRPr/>
          </a:p>
          <a:p>
            <a:pPr indent="0" lvl="0" marL="0" rtl="0" algn="l">
              <a:spcBef>
                <a:spcPts val="0"/>
              </a:spcBef>
              <a:spcAft>
                <a:spcPts val="0"/>
              </a:spcAft>
              <a:buNone/>
            </a:pPr>
            <a:r>
              <a:t/>
            </a:r>
            <a:endParaRPr/>
          </a:p>
        </p:txBody>
      </p:sp>
      <p:sp>
        <p:nvSpPr>
          <p:cNvPr id="1951" name="Google Shape;1951;p133"/>
          <p:cNvSpPr txBox="1"/>
          <p:nvPr/>
        </p:nvSpPr>
        <p:spPr>
          <a:xfrm>
            <a:off x="846325" y="1093063"/>
            <a:ext cx="4351800" cy="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metadata:  </a:t>
            </a:r>
            <a:endParaRPr/>
          </a:p>
          <a:p>
            <a:pPr indent="0" lvl="0" marL="0" rtl="0" algn="l">
              <a:spcBef>
                <a:spcPts val="0"/>
              </a:spcBef>
              <a:spcAft>
                <a:spcPts val="0"/>
              </a:spcAft>
              <a:buNone/>
            </a:pPr>
            <a:r>
              <a:rPr lang="en"/>
              <a:t>  deletionTimestamp: 2019-10-20T01:16:04Z</a:t>
            </a:r>
            <a:endParaRPr/>
          </a:p>
          <a:p>
            <a:pPr indent="0" lvl="0" marL="0" rtl="0" algn="l">
              <a:spcBef>
                <a:spcPts val="0"/>
              </a:spcBef>
              <a:spcAft>
                <a:spcPts val="0"/>
              </a:spcAft>
              <a:buNone/>
            </a:pPr>
            <a:r>
              <a:rPr lang="en"/>
              <a:t>  Finalizers: “foregroundDeletion”</a:t>
            </a:r>
            <a:endParaRPr/>
          </a:p>
          <a:p>
            <a:pPr indent="0" lvl="0" marL="0" rtl="0" algn="l">
              <a:spcBef>
                <a:spcPts val="0"/>
              </a:spcBef>
              <a:spcAft>
                <a:spcPts val="0"/>
              </a:spcAft>
              <a:buNone/>
            </a:pPr>
            <a:r>
              <a:t/>
            </a:r>
            <a:endParaRPr/>
          </a:p>
        </p:txBody>
      </p:sp>
      <p:sp>
        <p:nvSpPr>
          <p:cNvPr id="1952" name="Google Shape;1952;p133"/>
          <p:cNvSpPr txBox="1"/>
          <p:nvPr/>
        </p:nvSpPr>
        <p:spPr>
          <a:xfrm>
            <a:off x="0" y="0"/>
            <a:ext cx="3000000" cy="825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92929"/>
                </a:solidFill>
                <a:highlight>
                  <a:schemeClr val="lt1"/>
                </a:highlight>
                <a:latin typeface="Georgia"/>
                <a:ea typeface="Georgia"/>
                <a:cs typeface="Georgia"/>
                <a:sym typeface="Georgia"/>
              </a:rPr>
              <a:t>Optimistic concurrency control (AKA optimistic locking) is a method that makes it possible to perform reading or updating a record without the use of the traditional locking mechanism by adding a version number and every time the data is updated, the version number increases. And Every time the client sends an update it has to send the version number. The version number gets checked to see if it has increased between the time of the client reads the data and the time it submits the update. If it did, then the update is rejected. One of the most prevalent errors one encounters when developing an operator is ‘the object has been modified; please apply your changes to the latest version and try again’.</a:t>
            </a:r>
            <a:endParaRPr sz="16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None/>
            </a:pPr>
            <a:r>
              <a:rPr b="1" lang="en" sz="1200">
                <a:solidFill>
                  <a:srgbClr val="202124"/>
                </a:solidFill>
                <a:highlight>
                  <a:schemeClr val="lt1"/>
                </a:highlight>
              </a:rPr>
              <a:t>Pessimistic concurrency</a:t>
            </a:r>
            <a:r>
              <a:rPr lang="en" sz="1200">
                <a:solidFill>
                  <a:srgbClr val="202124"/>
                </a:solidFill>
                <a:highlight>
                  <a:schemeClr val="lt1"/>
                </a:highlight>
              </a:rPr>
              <a:t> control (or </a:t>
            </a:r>
            <a:r>
              <a:rPr b="1" lang="en" sz="1200">
                <a:solidFill>
                  <a:srgbClr val="202124"/>
                </a:solidFill>
                <a:highlight>
                  <a:schemeClr val="lt1"/>
                </a:highlight>
              </a:rPr>
              <a:t>pessimistic</a:t>
            </a:r>
            <a:r>
              <a:rPr lang="en" sz="1200">
                <a:solidFill>
                  <a:srgbClr val="202124"/>
                </a:solidFill>
                <a:highlight>
                  <a:schemeClr val="lt1"/>
                </a:highlight>
              </a:rPr>
              <a:t> locking) is called “</a:t>
            </a:r>
            <a:r>
              <a:rPr b="1" lang="en" sz="1200">
                <a:solidFill>
                  <a:srgbClr val="202124"/>
                </a:solidFill>
                <a:highlight>
                  <a:schemeClr val="lt1"/>
                </a:highlight>
              </a:rPr>
              <a:t>pessimistic</a:t>
            </a:r>
            <a:r>
              <a:rPr lang="en" sz="1200">
                <a:solidFill>
                  <a:srgbClr val="202124"/>
                </a:solidFill>
                <a:highlight>
                  <a:schemeClr val="lt1"/>
                </a:highlight>
              </a:rPr>
              <a:t>” because the system assumes the worst — it assumes that two or more users will want to update the same record at the same time, and then prevents that possibility by locking the record, no matter how unlikely conflicts actually are.</a:t>
            </a:r>
            <a:endParaRPr sz="1600">
              <a:solidFill>
                <a:srgbClr val="292929"/>
              </a:solidFill>
              <a:highlight>
                <a:schemeClr val="lt1"/>
              </a:highlight>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514" name="Google Shape;1514;p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15" name="Google Shape;1515;p9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516" name="Google Shape;1516;p95"/>
          <p:cNvSpPr txBox="1"/>
          <p:nvPr>
            <p:ph idx="3" type="body"/>
          </p:nvPr>
        </p:nvSpPr>
        <p:spPr>
          <a:xfrm>
            <a:off x="914400" y="1828800"/>
            <a:ext cx="6155700" cy="4114800"/>
          </a:xfrm>
          <a:prstGeom prst="rect">
            <a:avLst/>
          </a:prstGeom>
        </p:spPr>
        <p:txBody>
          <a:bodyPr anchorCtr="0" anchor="t" bIns="0" lIns="0" spcFirstLastPara="1" rIns="0" wrap="square" tIns="0">
            <a:noAutofit/>
          </a:bodyPr>
          <a:lstStyle/>
          <a:p>
            <a:pPr indent="-317500" lvl="0" marL="457200" rtl="0" algn="l">
              <a:spcBef>
                <a:spcPts val="1000"/>
              </a:spcBef>
              <a:spcAft>
                <a:spcPts val="0"/>
              </a:spcAft>
              <a:buSzPts val="1400"/>
              <a:buChar char="▸"/>
            </a:pPr>
            <a:r>
              <a:rPr lang="en"/>
              <a:t>kube-apiserver</a:t>
            </a:r>
            <a:endParaRPr/>
          </a:p>
          <a:p>
            <a:pPr indent="-304800" lvl="1" marL="914400" rtl="0" algn="l">
              <a:spcBef>
                <a:spcPts val="0"/>
              </a:spcBef>
              <a:spcAft>
                <a:spcPts val="0"/>
              </a:spcAft>
              <a:buSzPts val="1200"/>
              <a:buChar char="･"/>
            </a:pPr>
            <a:r>
              <a:rPr lang="en"/>
              <a:t>the only component that all other master and worker components directly communicate with.</a:t>
            </a:r>
            <a:endParaRPr/>
          </a:p>
          <a:p>
            <a:pPr indent="-304800" lvl="1" marL="914400" rtl="0" algn="l">
              <a:spcBef>
                <a:spcPts val="0"/>
              </a:spcBef>
              <a:spcAft>
                <a:spcPts val="0"/>
              </a:spcAft>
              <a:buSzPts val="1200"/>
              <a:buChar char="･"/>
            </a:pPr>
            <a:r>
              <a:rPr lang="en"/>
              <a:t>validates and configures data for the api objects which include pods, services, deployments, and others.</a:t>
            </a:r>
            <a:endParaRPr/>
          </a:p>
          <a:p>
            <a:pPr indent="-317500" lvl="0" marL="457200" rtl="0" algn="l">
              <a:spcBef>
                <a:spcPts val="0"/>
              </a:spcBef>
              <a:spcAft>
                <a:spcPts val="0"/>
              </a:spcAft>
              <a:buSzPts val="1400"/>
              <a:buChar char="▸"/>
            </a:pPr>
            <a:r>
              <a:rPr lang="en"/>
              <a:t>kube-scheduler</a:t>
            </a:r>
            <a:endParaRPr/>
          </a:p>
          <a:p>
            <a:pPr indent="-304800" lvl="1" marL="914400" rtl="0" algn="l">
              <a:spcBef>
                <a:spcPts val="0"/>
              </a:spcBef>
              <a:spcAft>
                <a:spcPts val="0"/>
              </a:spcAft>
              <a:buSzPts val="1200"/>
              <a:buChar char="･"/>
            </a:pPr>
            <a:r>
              <a:rPr lang="en"/>
              <a:t>responsible for managing the scheduling of pods.</a:t>
            </a:r>
            <a:endParaRPr/>
          </a:p>
          <a:p>
            <a:pPr indent="-317500" lvl="0" marL="457200" rtl="0" algn="l">
              <a:spcBef>
                <a:spcPts val="0"/>
              </a:spcBef>
              <a:spcAft>
                <a:spcPts val="0"/>
              </a:spcAft>
              <a:buSzPts val="1400"/>
              <a:buChar char="▸"/>
            </a:pPr>
            <a:r>
              <a:rPr lang="en"/>
              <a:t>kube-controller-manager</a:t>
            </a:r>
            <a:endParaRPr/>
          </a:p>
          <a:p>
            <a:pPr indent="-304800" lvl="1" marL="914400" rtl="0" algn="l">
              <a:spcBef>
                <a:spcPts val="0"/>
              </a:spcBef>
              <a:spcAft>
                <a:spcPts val="0"/>
              </a:spcAft>
              <a:buSzPts val="1200"/>
              <a:buChar char="･"/>
            </a:pPr>
            <a:r>
              <a:rPr lang="en"/>
              <a:t>embeds the core control loops shipped with Kubernetes.</a:t>
            </a:r>
            <a:endParaRPr/>
          </a:p>
          <a:p>
            <a:pPr indent="-304800" lvl="1" marL="914400" rtl="0" algn="l">
              <a:spcBef>
                <a:spcPts val="0"/>
              </a:spcBef>
              <a:spcAft>
                <a:spcPts val="0"/>
              </a:spcAft>
              <a:buSzPts val="1200"/>
              <a:buChar char="･"/>
            </a:pPr>
            <a:r>
              <a:rPr lang="en"/>
              <a:t>performs cluster-level functions like keeping track of workers and handling node failures.</a:t>
            </a:r>
            <a:endParaRPr/>
          </a:p>
          <a:p>
            <a:pPr indent="-317500" lvl="0" marL="457200" rtl="0" algn="l">
              <a:spcBef>
                <a:spcPts val="0"/>
              </a:spcBef>
              <a:spcAft>
                <a:spcPts val="0"/>
              </a:spcAft>
              <a:buSzPts val="1400"/>
              <a:buChar char="▸"/>
            </a:pPr>
            <a:r>
              <a:rPr lang="en"/>
              <a:t>cloud-controller-manager</a:t>
            </a:r>
            <a:endParaRPr/>
          </a:p>
          <a:p>
            <a:pPr indent="-304800" lvl="1" marL="914400" rtl="0" algn="l">
              <a:spcBef>
                <a:spcPts val="0"/>
              </a:spcBef>
              <a:spcAft>
                <a:spcPts val="0"/>
              </a:spcAft>
              <a:buSzPts val="1200"/>
              <a:buChar char="･"/>
            </a:pPr>
            <a:r>
              <a:rPr lang="en"/>
              <a:t>embeds the cloud specific control loops shipped with Kubernetes.</a:t>
            </a:r>
            <a:endParaRPr/>
          </a:p>
          <a:p>
            <a:pPr indent="-317500" lvl="0" marL="457200" rtl="0" algn="l">
              <a:spcBef>
                <a:spcPts val="0"/>
              </a:spcBef>
              <a:spcAft>
                <a:spcPts val="0"/>
              </a:spcAft>
              <a:buSzPts val="1400"/>
              <a:buChar char="▸"/>
            </a:pPr>
            <a:r>
              <a:rPr lang="en"/>
              <a:t>etcd</a:t>
            </a:r>
            <a:endParaRPr/>
          </a:p>
          <a:p>
            <a:pPr indent="-304800" lvl="1" marL="914400" rtl="0" algn="l">
              <a:spcBef>
                <a:spcPts val="0"/>
              </a:spcBef>
              <a:spcAft>
                <a:spcPts val="0"/>
              </a:spcAft>
              <a:buSzPts val="1200"/>
              <a:buChar char="･"/>
            </a:pPr>
            <a:r>
              <a:rPr lang="en"/>
              <a:t>distributed data store that persistently stores the cluster configuration.</a:t>
            </a:r>
            <a:endParaRPr/>
          </a:p>
        </p:txBody>
      </p:sp>
      <p:sp>
        <p:nvSpPr>
          <p:cNvPr id="1517" name="Google Shape;1517;p95"/>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Control Plane (Master)</a:t>
            </a:r>
            <a:endParaRPr/>
          </a:p>
        </p:txBody>
      </p:sp>
      <p:pic>
        <p:nvPicPr>
          <p:cNvPr id="1518" name="Google Shape;1518;p95"/>
          <p:cNvPicPr preferRelativeResize="0"/>
          <p:nvPr/>
        </p:nvPicPr>
        <p:blipFill>
          <a:blip r:embed="rId3">
            <a:alphaModFix/>
          </a:blip>
          <a:stretch>
            <a:fillRect/>
          </a:stretch>
        </p:blipFill>
        <p:spPr>
          <a:xfrm>
            <a:off x="7119725" y="2639325"/>
            <a:ext cx="4545925" cy="3218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524" name="Google Shape;1524;p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25" name="Google Shape;1525;p9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526" name="Google Shape;1526;p96"/>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Data </a:t>
            </a:r>
            <a:r>
              <a:rPr lang="en"/>
              <a:t>Plane (Worker)</a:t>
            </a:r>
            <a:endParaRPr/>
          </a:p>
        </p:txBody>
      </p:sp>
      <p:sp>
        <p:nvSpPr>
          <p:cNvPr id="1527" name="Google Shape;1527;p96"/>
          <p:cNvSpPr txBox="1"/>
          <p:nvPr>
            <p:ph idx="3" type="body"/>
          </p:nvPr>
        </p:nvSpPr>
        <p:spPr>
          <a:xfrm>
            <a:off x="914400" y="1828800"/>
            <a:ext cx="6155700" cy="4114800"/>
          </a:xfrm>
          <a:prstGeom prst="rect">
            <a:avLst/>
          </a:prstGeom>
        </p:spPr>
        <p:txBody>
          <a:bodyPr anchorCtr="0" anchor="t" bIns="0" lIns="0" spcFirstLastPara="1" rIns="0" wrap="square" tIns="0">
            <a:noAutofit/>
          </a:bodyPr>
          <a:lstStyle/>
          <a:p>
            <a:pPr indent="-317500" lvl="0" marL="457200" rtl="0" algn="l">
              <a:spcBef>
                <a:spcPts val="1000"/>
              </a:spcBef>
              <a:spcAft>
                <a:spcPts val="0"/>
              </a:spcAft>
              <a:buSzPts val="1400"/>
              <a:buChar char="▸"/>
            </a:pPr>
            <a:r>
              <a:rPr lang="en">
                <a:solidFill>
                  <a:schemeClr val="dk1"/>
                </a:solidFill>
              </a:rPr>
              <a:t>kube-proxy</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network proxy that runs on each node.</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can do simple TCP, UDP, and SCTP stream forwarding or round robin TCP, UDP, and SCTP forwarding across a set of backends.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reflects services as defined in the Kubernetes API on each node.</a:t>
            </a:r>
            <a:endParaRPr>
              <a:solidFill>
                <a:schemeClr val="dk1"/>
              </a:solidFill>
            </a:endParaRPr>
          </a:p>
          <a:p>
            <a:pPr indent="-317500" lvl="0" marL="457200" rtl="0" algn="l">
              <a:spcBef>
                <a:spcPts val="0"/>
              </a:spcBef>
              <a:spcAft>
                <a:spcPts val="0"/>
              </a:spcAft>
              <a:buSzPts val="1400"/>
              <a:buChar char="▸"/>
            </a:pPr>
            <a:r>
              <a:rPr lang="en">
                <a:solidFill>
                  <a:schemeClr val="dk1"/>
                </a:solidFill>
              </a:rPr>
              <a:t>kubelet</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primary agent running on the node and registers the node with the API server.</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ensures containers described in PodSpecs are running.</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able to receive container manifests via File, HTTP endpoint, HTTP server</a:t>
            </a:r>
            <a:endParaRPr>
              <a:solidFill>
                <a:schemeClr val="dk1"/>
              </a:solidFill>
            </a:endParaRPr>
          </a:p>
          <a:p>
            <a:pPr indent="-317500" lvl="0" marL="457200" rtl="0" algn="l">
              <a:spcBef>
                <a:spcPts val="0"/>
              </a:spcBef>
              <a:spcAft>
                <a:spcPts val="0"/>
              </a:spcAft>
              <a:buSzPts val="1400"/>
              <a:buChar char="▸"/>
            </a:pPr>
            <a:r>
              <a:rPr lang="en">
                <a:solidFill>
                  <a:schemeClr val="dk1"/>
                </a:solidFill>
              </a:rPr>
              <a:t>container runtime</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cri-o</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rkt</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containerd</a:t>
            </a:r>
            <a:endParaRPr/>
          </a:p>
        </p:txBody>
      </p:sp>
      <p:pic>
        <p:nvPicPr>
          <p:cNvPr id="1528" name="Google Shape;1528;p96"/>
          <p:cNvPicPr preferRelativeResize="0"/>
          <p:nvPr/>
        </p:nvPicPr>
        <p:blipFill>
          <a:blip r:embed="rId3">
            <a:alphaModFix/>
          </a:blip>
          <a:stretch>
            <a:fillRect/>
          </a:stretch>
        </p:blipFill>
        <p:spPr>
          <a:xfrm>
            <a:off x="7119725" y="2639325"/>
            <a:ext cx="4545925" cy="3218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534" name="Google Shape;1534;p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35" name="Google Shape;1535;p9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a:p>
        </p:txBody>
      </p:sp>
      <p:pic>
        <p:nvPicPr>
          <p:cNvPr id="1536" name="Google Shape;1536;p97"/>
          <p:cNvPicPr preferRelativeResize="0"/>
          <p:nvPr/>
        </p:nvPicPr>
        <p:blipFill>
          <a:blip r:embed="rId3">
            <a:alphaModFix/>
          </a:blip>
          <a:stretch>
            <a:fillRect/>
          </a:stretch>
        </p:blipFill>
        <p:spPr>
          <a:xfrm>
            <a:off x="2569900" y="932491"/>
            <a:ext cx="7052201" cy="4993013"/>
          </a:xfrm>
          <a:prstGeom prst="rect">
            <a:avLst/>
          </a:prstGeom>
          <a:noFill/>
          <a:ln>
            <a:noFill/>
          </a:ln>
        </p:spPr>
      </p:pic>
      <p:pic>
        <p:nvPicPr>
          <p:cNvPr id="1537" name="Google Shape;1537;p97"/>
          <p:cNvPicPr preferRelativeResize="0"/>
          <p:nvPr/>
        </p:nvPicPr>
        <p:blipFill>
          <a:blip r:embed="rId4">
            <a:alphaModFix/>
          </a:blip>
          <a:stretch>
            <a:fillRect/>
          </a:stretch>
        </p:blipFill>
        <p:spPr>
          <a:xfrm>
            <a:off x="2477150" y="622988"/>
            <a:ext cx="7134351" cy="58175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pic>
        <p:nvPicPr>
          <p:cNvPr id="1542" name="Google Shape;1542;p98"/>
          <p:cNvPicPr preferRelativeResize="0"/>
          <p:nvPr/>
        </p:nvPicPr>
        <p:blipFill>
          <a:blip r:embed="rId3">
            <a:alphaModFix/>
          </a:blip>
          <a:stretch>
            <a:fillRect/>
          </a:stretch>
        </p:blipFill>
        <p:spPr>
          <a:xfrm>
            <a:off x="2477150" y="622988"/>
            <a:ext cx="7134351" cy="5817562"/>
          </a:xfrm>
          <a:prstGeom prst="rect">
            <a:avLst/>
          </a:prstGeom>
          <a:noFill/>
          <a:ln>
            <a:noFill/>
          </a:ln>
        </p:spPr>
      </p:pic>
      <p:sp>
        <p:nvSpPr>
          <p:cNvPr id="1543" name="Google Shape;1543;p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544" name="Google Shape;1544;p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45" name="Google Shape;1545;p9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a:p>
        </p:txBody>
      </p:sp>
      <p:pic>
        <p:nvPicPr>
          <p:cNvPr id="1546" name="Google Shape;1546;p98"/>
          <p:cNvPicPr preferRelativeResize="0"/>
          <p:nvPr/>
        </p:nvPicPr>
        <p:blipFill rotWithShape="1">
          <a:blip r:embed="rId4">
            <a:alphaModFix/>
          </a:blip>
          <a:srcRect b="0" l="0" r="0" t="0"/>
          <a:stretch/>
        </p:blipFill>
        <p:spPr>
          <a:xfrm>
            <a:off x="2569900" y="932491"/>
            <a:ext cx="7052201" cy="49930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Kubernetes API</a:t>
            </a:r>
            <a:endParaRPr/>
          </a:p>
        </p:txBody>
      </p:sp>
      <p:sp>
        <p:nvSpPr>
          <p:cNvPr id="1552" name="Google Shape;1552;p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53" name="Google Shape;1553;p9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a:p>
        </p:txBody>
      </p:sp>
      <p:pic>
        <p:nvPicPr>
          <p:cNvPr id="1554" name="Google Shape;1554;p99"/>
          <p:cNvPicPr preferRelativeResize="0"/>
          <p:nvPr/>
        </p:nvPicPr>
        <p:blipFill rotWithShape="1">
          <a:blip r:embed="rId3">
            <a:alphaModFix/>
          </a:blip>
          <a:srcRect b="0" l="0" r="0" t="0"/>
          <a:stretch/>
        </p:blipFill>
        <p:spPr>
          <a:xfrm>
            <a:off x="218000" y="2494250"/>
            <a:ext cx="9955799" cy="2653849"/>
          </a:xfrm>
          <a:prstGeom prst="rect">
            <a:avLst/>
          </a:prstGeom>
          <a:noFill/>
          <a:ln>
            <a:noFill/>
          </a:ln>
        </p:spPr>
      </p:pic>
      <p:pic>
        <p:nvPicPr>
          <p:cNvPr id="1555" name="Google Shape;1555;p99"/>
          <p:cNvPicPr preferRelativeResize="0"/>
          <p:nvPr/>
        </p:nvPicPr>
        <p:blipFill>
          <a:blip r:embed="rId4">
            <a:alphaModFix/>
          </a:blip>
          <a:stretch>
            <a:fillRect/>
          </a:stretch>
        </p:blipFill>
        <p:spPr>
          <a:xfrm>
            <a:off x="5815125" y="5148100"/>
            <a:ext cx="989425" cy="989425"/>
          </a:xfrm>
          <a:prstGeom prst="rect">
            <a:avLst/>
          </a:prstGeom>
          <a:noFill/>
          <a:ln>
            <a:noFill/>
          </a:ln>
        </p:spPr>
      </p:pic>
      <p:pic>
        <p:nvPicPr>
          <p:cNvPr id="1556" name="Google Shape;1556;p99"/>
          <p:cNvPicPr preferRelativeResize="0"/>
          <p:nvPr/>
        </p:nvPicPr>
        <p:blipFill>
          <a:blip r:embed="rId5">
            <a:alphaModFix/>
          </a:blip>
          <a:stretch>
            <a:fillRect/>
          </a:stretch>
        </p:blipFill>
        <p:spPr>
          <a:xfrm>
            <a:off x="7033148" y="-180500"/>
            <a:ext cx="3383950" cy="3488925"/>
          </a:xfrm>
          <a:prstGeom prst="rect">
            <a:avLst/>
          </a:prstGeom>
          <a:noFill/>
          <a:ln>
            <a:noFill/>
          </a:ln>
        </p:spPr>
      </p:pic>
      <p:cxnSp>
        <p:nvCxnSpPr>
          <p:cNvPr id="1557" name="Google Shape;1557;p99"/>
          <p:cNvCxnSpPr/>
          <p:nvPr/>
        </p:nvCxnSpPr>
        <p:spPr>
          <a:xfrm flipH="1">
            <a:off x="6338500" y="1624625"/>
            <a:ext cx="1078800" cy="958800"/>
          </a:xfrm>
          <a:prstGeom prst="bentConnector3">
            <a:avLst>
              <a:gd fmla="val 99986" name="adj1"/>
            </a:avLst>
          </a:prstGeom>
          <a:noFill/>
          <a:ln cap="flat" cmpd="sng" w="28575">
            <a:solidFill>
              <a:schemeClr val="dk2"/>
            </a:solidFill>
            <a:prstDash val="solid"/>
            <a:round/>
            <a:headEnd len="med" w="med" type="none"/>
            <a:tailEnd len="med" w="med" type="stealth"/>
          </a:ln>
        </p:spPr>
      </p:cxnSp>
      <p:sp>
        <p:nvSpPr>
          <p:cNvPr id="1558" name="Google Shape;1558;p99"/>
          <p:cNvSpPr txBox="1"/>
          <p:nvPr/>
        </p:nvSpPr>
        <p:spPr>
          <a:xfrm>
            <a:off x="6512050" y="1145225"/>
            <a:ext cx="7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d Hat Text"/>
                <a:ea typeface="Red Hat Text"/>
                <a:cs typeface="Red Hat Text"/>
                <a:sym typeface="Red Hat Text"/>
              </a:rPr>
              <a:t>POST</a:t>
            </a:r>
            <a:endParaRPr b="1">
              <a:latin typeface="Red Hat Text"/>
              <a:ea typeface="Red Hat Text"/>
              <a:cs typeface="Red Hat Text"/>
              <a:sym typeface="Red Hat Text"/>
            </a:endParaRPr>
          </a:p>
        </p:txBody>
      </p:sp>
      <p:sp>
        <p:nvSpPr>
          <p:cNvPr id="1559" name="Google Shape;1559;p99"/>
          <p:cNvSpPr txBox="1"/>
          <p:nvPr/>
        </p:nvSpPr>
        <p:spPr>
          <a:xfrm>
            <a:off x="2956275" y="5335013"/>
            <a:ext cx="118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d Hat Text"/>
                <a:ea typeface="Red Hat Text"/>
                <a:cs typeface="Red Hat Text"/>
                <a:sym typeface="Red Hat Text"/>
              </a:rPr>
              <a:t>ReplicaSet Controller</a:t>
            </a:r>
            <a:endParaRPr b="1">
              <a:latin typeface="Red Hat Text"/>
              <a:ea typeface="Red Hat Text"/>
              <a:cs typeface="Red Hat Text"/>
              <a:sym typeface="Red Hat Text"/>
            </a:endParaRPr>
          </a:p>
        </p:txBody>
      </p:sp>
      <p:cxnSp>
        <p:nvCxnSpPr>
          <p:cNvPr id="1560" name="Google Shape;1560;p99"/>
          <p:cNvCxnSpPr>
            <a:stCxn id="1559" idx="3"/>
            <a:endCxn id="1555" idx="1"/>
          </p:cNvCxnSpPr>
          <p:nvPr/>
        </p:nvCxnSpPr>
        <p:spPr>
          <a:xfrm>
            <a:off x="4141575" y="5642813"/>
            <a:ext cx="1673700" cy="600"/>
          </a:xfrm>
          <a:prstGeom prst="bentConnector3">
            <a:avLst>
              <a:gd fmla="val 49996" name="adj1"/>
            </a:avLst>
          </a:prstGeom>
          <a:noFill/>
          <a:ln cap="flat" cmpd="sng" w="28575">
            <a:solidFill>
              <a:schemeClr val="dk2"/>
            </a:solidFill>
            <a:prstDash val="solid"/>
            <a:round/>
            <a:headEnd len="med" w="med" type="oval"/>
            <a:tailEnd len="med" w="med" type="oval"/>
          </a:ln>
        </p:spPr>
      </p:cxnSp>
      <p:sp>
        <p:nvSpPr>
          <p:cNvPr id="1561" name="Google Shape;1561;p99"/>
          <p:cNvSpPr txBox="1"/>
          <p:nvPr/>
        </p:nvSpPr>
        <p:spPr>
          <a:xfrm>
            <a:off x="6804550" y="5442713"/>
            <a:ext cx="9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d Hat Text"/>
                <a:ea typeface="Red Hat Text"/>
                <a:cs typeface="Red Hat Text"/>
                <a:sym typeface="Red Hat Text"/>
              </a:rPr>
              <a:t>WATCH</a:t>
            </a:r>
            <a:endParaRPr b="1">
              <a:latin typeface="Red Hat Text"/>
              <a:ea typeface="Red Hat Text"/>
              <a:cs typeface="Red Hat Text"/>
              <a:sym typeface="Red Hat Text"/>
            </a:endParaRPr>
          </a:p>
        </p:txBody>
      </p:sp>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